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80" r:id="rId2"/>
    <p:sldId id="281" r:id="rId3"/>
    <p:sldId id="285" r:id="rId4"/>
    <p:sldId id="283" r:id="rId5"/>
    <p:sldId id="258" r:id="rId6"/>
    <p:sldId id="272" r:id="rId7"/>
    <p:sldId id="273" r:id="rId8"/>
    <p:sldId id="274" r:id="rId9"/>
    <p:sldId id="275" r:id="rId10"/>
    <p:sldId id="259" r:id="rId11"/>
    <p:sldId id="262" r:id="rId12"/>
    <p:sldId id="299" r:id="rId13"/>
    <p:sldId id="300" r:id="rId14"/>
    <p:sldId id="297" r:id="rId15"/>
    <p:sldId id="298" r:id="rId16"/>
    <p:sldId id="257" r:id="rId17"/>
    <p:sldId id="261" r:id="rId18"/>
    <p:sldId id="269" r:id="rId19"/>
    <p:sldId id="263" r:id="rId20"/>
    <p:sldId id="264" r:id="rId21"/>
    <p:sldId id="265" r:id="rId22"/>
    <p:sldId id="290" r:id="rId23"/>
    <p:sldId id="291" r:id="rId24"/>
    <p:sldId id="292" r:id="rId25"/>
    <p:sldId id="294" r:id="rId26"/>
    <p:sldId id="287" r:id="rId27"/>
    <p:sldId id="288" r:id="rId28"/>
    <p:sldId id="289" r:id="rId29"/>
    <p:sldId id="301" r:id="rId30"/>
    <p:sldId id="302" r:id="rId31"/>
    <p:sldId id="268" r:id="rId32"/>
    <p:sldId id="286" r:id="rId33"/>
    <p:sldId id="271" r:id="rId34"/>
    <p:sldId id="27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50C43-9FE1-4A73-8226-6B1E1CDC8237}" v="217" dt="2022-09-13T12:05:35.452"/>
    <p1510:client id="{3B681C63-7210-47EB-98BD-AAA07333996D}" v="200" dt="2022-09-13T11:06:52.025"/>
    <p1510:client id="{7A8E4ED7-CDBE-4B58-9441-DCC910A83791}" v="74" dt="2022-09-14T16:23:05.263"/>
    <p1510:client id="{95ADA2E9-7877-4CE0-86D3-4063BDFE5503}" v="41" dt="2022-09-30T10:35:18.712"/>
    <p1510:client id="{9F47E2DF-07E8-46A7-B708-B346137C8719}" v="9" dt="2022-09-15T02:49:48.703"/>
    <p1510:client id="{B3CA17B0-40E7-43C2-93D2-50F6C457EC62}" v="599" dt="2022-10-01T09:19:14.892"/>
    <p1510:client id="{E0EA528B-C1A5-45C7-B960-6B482F3B758A}" v="976" dt="2022-10-01T12:19:40.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p:scale>
          <a:sx n="75" d="100"/>
          <a:sy n="75" d="100"/>
        </p:scale>
        <p:origin x="-187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2CC0B3-BEB4-40BB-A3F2-B4BAB7C2ED6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2C8BFCB-B807-4769-8C0D-AB57EB0B0225}">
      <dgm:prSet/>
      <dgm:spPr/>
      <dgm:t>
        <a:bodyPr/>
        <a:lstStyle/>
        <a:p>
          <a:r>
            <a:rPr lang="en-AU"/>
            <a:t>Sensors are devices that convert a physical quantity, such as light intensity or temperature, into an electrical quantity.</a:t>
          </a:r>
          <a:endParaRPr lang="en-US"/>
        </a:p>
      </dgm:t>
    </dgm:pt>
    <dgm:pt modelId="{6AB23087-F3B4-4C2F-AFA5-9D8345A229D0}" type="parTrans" cxnId="{927582F2-C02D-40C0-9117-63EA6762C241}">
      <dgm:prSet/>
      <dgm:spPr/>
      <dgm:t>
        <a:bodyPr/>
        <a:lstStyle/>
        <a:p>
          <a:endParaRPr lang="en-US"/>
        </a:p>
      </dgm:t>
    </dgm:pt>
    <dgm:pt modelId="{B361C034-EB12-47FE-B5AA-A9C860476ADC}" type="sibTrans" cxnId="{927582F2-C02D-40C0-9117-63EA6762C241}">
      <dgm:prSet/>
      <dgm:spPr/>
      <dgm:t>
        <a:bodyPr/>
        <a:lstStyle/>
        <a:p>
          <a:endParaRPr lang="en-US"/>
        </a:p>
      </dgm:t>
    </dgm:pt>
    <dgm:pt modelId="{B54356D7-401E-4766-97AC-D9142CE1DA03}">
      <dgm:prSet/>
      <dgm:spPr/>
      <dgm:t>
        <a:bodyPr/>
        <a:lstStyle/>
        <a:p>
          <a:r>
            <a:rPr lang="en-AU"/>
            <a:t>One reason that an Arduino is so useful is that it can easily collect information from sensors.</a:t>
          </a:r>
          <a:endParaRPr lang="en-US"/>
        </a:p>
      </dgm:t>
    </dgm:pt>
    <dgm:pt modelId="{FDB36FF6-4714-469B-A001-4835B4A05A73}" type="parTrans" cxnId="{A8C42D0C-650D-4495-9638-32980F0CD219}">
      <dgm:prSet/>
      <dgm:spPr/>
      <dgm:t>
        <a:bodyPr/>
        <a:lstStyle/>
        <a:p>
          <a:endParaRPr lang="en-US"/>
        </a:p>
      </dgm:t>
    </dgm:pt>
    <dgm:pt modelId="{47A8F9AE-7CB0-46DF-BCFB-1CC5BE7F7647}" type="sibTrans" cxnId="{A8C42D0C-650D-4495-9638-32980F0CD219}">
      <dgm:prSet/>
      <dgm:spPr/>
      <dgm:t>
        <a:bodyPr/>
        <a:lstStyle/>
        <a:p>
          <a:endParaRPr lang="en-US"/>
        </a:p>
      </dgm:t>
    </dgm:pt>
    <dgm:pt modelId="{8E631FB3-8758-44E9-B871-35E76EF91A53}">
      <dgm:prSet/>
      <dgm:spPr/>
      <dgm:t>
        <a:bodyPr/>
        <a:lstStyle/>
        <a:p>
          <a:r>
            <a:rPr lang="en-AU"/>
            <a:t>There are many different types of sensors:    Light  sensor, Motion  sensor, Sound sensor, Temperature  sensor, Magnetic fields  sensor, Gravity  sensor, Humidity  sensor, Vibration  sensor Pressure  sensor, Position sensor etc.</a:t>
          </a:r>
          <a:endParaRPr lang="en-US"/>
        </a:p>
      </dgm:t>
    </dgm:pt>
    <dgm:pt modelId="{E4C9E299-C975-47DE-8877-DB91FE84325A}" type="parTrans" cxnId="{299788C2-13DF-404F-87B1-7E3726CCECBC}">
      <dgm:prSet/>
      <dgm:spPr/>
      <dgm:t>
        <a:bodyPr/>
        <a:lstStyle/>
        <a:p>
          <a:endParaRPr lang="en-US"/>
        </a:p>
      </dgm:t>
    </dgm:pt>
    <dgm:pt modelId="{D7E0B201-1544-4DD8-9D02-5A07CFBDF36B}" type="sibTrans" cxnId="{299788C2-13DF-404F-87B1-7E3726CCECBC}">
      <dgm:prSet/>
      <dgm:spPr/>
      <dgm:t>
        <a:bodyPr/>
        <a:lstStyle/>
        <a:p>
          <a:endParaRPr lang="en-US"/>
        </a:p>
      </dgm:t>
    </dgm:pt>
    <dgm:pt modelId="{AB44DC8A-F853-4A76-AB71-318A2C0E0DB7}" type="pres">
      <dgm:prSet presAssocID="{402CC0B3-BEB4-40BB-A3F2-B4BAB7C2ED6A}" presName="linear" presStyleCnt="0">
        <dgm:presLayoutVars>
          <dgm:animLvl val="lvl"/>
          <dgm:resizeHandles val="exact"/>
        </dgm:presLayoutVars>
      </dgm:prSet>
      <dgm:spPr/>
      <dgm:t>
        <a:bodyPr/>
        <a:lstStyle/>
        <a:p>
          <a:endParaRPr lang="en-US"/>
        </a:p>
      </dgm:t>
    </dgm:pt>
    <dgm:pt modelId="{9D5C17D1-676A-4BDC-A512-1C1A4501DD25}" type="pres">
      <dgm:prSet presAssocID="{82C8BFCB-B807-4769-8C0D-AB57EB0B0225}" presName="parentText" presStyleLbl="node1" presStyleIdx="0" presStyleCnt="3">
        <dgm:presLayoutVars>
          <dgm:chMax val="0"/>
          <dgm:bulletEnabled val="1"/>
        </dgm:presLayoutVars>
      </dgm:prSet>
      <dgm:spPr/>
      <dgm:t>
        <a:bodyPr/>
        <a:lstStyle/>
        <a:p>
          <a:endParaRPr lang="en-US"/>
        </a:p>
      </dgm:t>
    </dgm:pt>
    <dgm:pt modelId="{B768F169-DC88-4BA7-9FFE-190CBAEE976D}" type="pres">
      <dgm:prSet presAssocID="{B361C034-EB12-47FE-B5AA-A9C860476ADC}" presName="spacer" presStyleCnt="0"/>
      <dgm:spPr/>
    </dgm:pt>
    <dgm:pt modelId="{9F115CB7-ABF5-4501-AA57-EA743776BF8D}" type="pres">
      <dgm:prSet presAssocID="{B54356D7-401E-4766-97AC-D9142CE1DA03}" presName="parentText" presStyleLbl="node1" presStyleIdx="1" presStyleCnt="3">
        <dgm:presLayoutVars>
          <dgm:chMax val="0"/>
          <dgm:bulletEnabled val="1"/>
        </dgm:presLayoutVars>
      </dgm:prSet>
      <dgm:spPr/>
      <dgm:t>
        <a:bodyPr/>
        <a:lstStyle/>
        <a:p>
          <a:endParaRPr lang="en-US"/>
        </a:p>
      </dgm:t>
    </dgm:pt>
    <dgm:pt modelId="{B874536D-B38D-4FA5-872B-9029B57ACE44}" type="pres">
      <dgm:prSet presAssocID="{47A8F9AE-7CB0-46DF-BCFB-1CC5BE7F7647}" presName="spacer" presStyleCnt="0"/>
      <dgm:spPr/>
    </dgm:pt>
    <dgm:pt modelId="{D6B598AF-6372-43A5-BD01-6A3BACCAE7CA}" type="pres">
      <dgm:prSet presAssocID="{8E631FB3-8758-44E9-B871-35E76EF91A53}" presName="parentText" presStyleLbl="node1" presStyleIdx="2" presStyleCnt="3">
        <dgm:presLayoutVars>
          <dgm:chMax val="0"/>
          <dgm:bulletEnabled val="1"/>
        </dgm:presLayoutVars>
      </dgm:prSet>
      <dgm:spPr/>
      <dgm:t>
        <a:bodyPr/>
        <a:lstStyle/>
        <a:p>
          <a:endParaRPr lang="en-US"/>
        </a:p>
      </dgm:t>
    </dgm:pt>
  </dgm:ptLst>
  <dgm:cxnLst>
    <dgm:cxn modelId="{C1C71BE9-E34A-430A-9488-13A734573DEB}" type="presOf" srcId="{402CC0B3-BEB4-40BB-A3F2-B4BAB7C2ED6A}" destId="{AB44DC8A-F853-4A76-AB71-318A2C0E0DB7}" srcOrd="0" destOrd="0" presId="urn:microsoft.com/office/officeart/2005/8/layout/vList2"/>
    <dgm:cxn modelId="{EBE04A91-918E-4840-8068-8D227B604305}" type="presOf" srcId="{B54356D7-401E-4766-97AC-D9142CE1DA03}" destId="{9F115CB7-ABF5-4501-AA57-EA743776BF8D}" srcOrd="0" destOrd="0" presId="urn:microsoft.com/office/officeart/2005/8/layout/vList2"/>
    <dgm:cxn modelId="{94E5BD84-6EC5-4082-A38D-5376D502DE92}" type="presOf" srcId="{82C8BFCB-B807-4769-8C0D-AB57EB0B0225}" destId="{9D5C17D1-676A-4BDC-A512-1C1A4501DD25}" srcOrd="0" destOrd="0" presId="urn:microsoft.com/office/officeart/2005/8/layout/vList2"/>
    <dgm:cxn modelId="{927582F2-C02D-40C0-9117-63EA6762C241}" srcId="{402CC0B3-BEB4-40BB-A3F2-B4BAB7C2ED6A}" destId="{82C8BFCB-B807-4769-8C0D-AB57EB0B0225}" srcOrd="0" destOrd="0" parTransId="{6AB23087-F3B4-4C2F-AFA5-9D8345A229D0}" sibTransId="{B361C034-EB12-47FE-B5AA-A9C860476ADC}"/>
    <dgm:cxn modelId="{A8C42D0C-650D-4495-9638-32980F0CD219}" srcId="{402CC0B3-BEB4-40BB-A3F2-B4BAB7C2ED6A}" destId="{B54356D7-401E-4766-97AC-D9142CE1DA03}" srcOrd="1" destOrd="0" parTransId="{FDB36FF6-4714-469B-A001-4835B4A05A73}" sibTransId="{47A8F9AE-7CB0-46DF-BCFB-1CC5BE7F7647}"/>
    <dgm:cxn modelId="{299788C2-13DF-404F-87B1-7E3726CCECBC}" srcId="{402CC0B3-BEB4-40BB-A3F2-B4BAB7C2ED6A}" destId="{8E631FB3-8758-44E9-B871-35E76EF91A53}" srcOrd="2" destOrd="0" parTransId="{E4C9E299-C975-47DE-8877-DB91FE84325A}" sibTransId="{D7E0B201-1544-4DD8-9D02-5A07CFBDF36B}"/>
    <dgm:cxn modelId="{0A3B973D-C090-453A-BCF3-2D9A0DEC8101}" type="presOf" srcId="{8E631FB3-8758-44E9-B871-35E76EF91A53}" destId="{D6B598AF-6372-43A5-BD01-6A3BACCAE7CA}" srcOrd="0" destOrd="0" presId="urn:microsoft.com/office/officeart/2005/8/layout/vList2"/>
    <dgm:cxn modelId="{1B214D8C-9250-4D86-B3E8-2DEE9950A880}" type="presParOf" srcId="{AB44DC8A-F853-4A76-AB71-318A2C0E0DB7}" destId="{9D5C17D1-676A-4BDC-A512-1C1A4501DD25}" srcOrd="0" destOrd="0" presId="urn:microsoft.com/office/officeart/2005/8/layout/vList2"/>
    <dgm:cxn modelId="{B6D9DC6D-8F34-4D09-BBAB-6C86ACF6B1AA}" type="presParOf" srcId="{AB44DC8A-F853-4A76-AB71-318A2C0E0DB7}" destId="{B768F169-DC88-4BA7-9FFE-190CBAEE976D}" srcOrd="1" destOrd="0" presId="urn:microsoft.com/office/officeart/2005/8/layout/vList2"/>
    <dgm:cxn modelId="{9F44BBF2-7C89-4283-81E5-DBDD73CE86E1}" type="presParOf" srcId="{AB44DC8A-F853-4A76-AB71-318A2C0E0DB7}" destId="{9F115CB7-ABF5-4501-AA57-EA743776BF8D}" srcOrd="2" destOrd="0" presId="urn:microsoft.com/office/officeart/2005/8/layout/vList2"/>
    <dgm:cxn modelId="{F88DD2A7-7C21-46B6-93E5-B6816B1FE8A4}" type="presParOf" srcId="{AB44DC8A-F853-4A76-AB71-318A2C0E0DB7}" destId="{B874536D-B38D-4FA5-872B-9029B57ACE44}" srcOrd="3" destOrd="0" presId="urn:microsoft.com/office/officeart/2005/8/layout/vList2"/>
    <dgm:cxn modelId="{EDC90E5A-22CE-49C8-9FD3-3B3A2A6A96F6}" type="presParOf" srcId="{AB44DC8A-F853-4A76-AB71-318A2C0E0DB7}" destId="{D6B598AF-6372-43A5-BD01-6A3BACCAE7C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C17D1-676A-4BDC-A512-1C1A4501DD25}">
      <dsp:nvSpPr>
        <dsp:cNvPr id="0" name=""/>
        <dsp:cNvSpPr/>
      </dsp:nvSpPr>
      <dsp:spPr>
        <a:xfrm>
          <a:off x="0" y="239263"/>
          <a:ext cx="4933893" cy="14606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AU" sz="1700" kern="1200"/>
            <a:t>Sensors are devices that convert a physical quantity, such as light intensity or temperature, into an electrical quantity.</a:t>
          </a:r>
          <a:endParaRPr lang="en-US" sz="1700" kern="1200"/>
        </a:p>
      </dsp:txBody>
      <dsp:txXfrm>
        <a:off x="71304" y="310567"/>
        <a:ext cx="4791285" cy="1318063"/>
      </dsp:txXfrm>
    </dsp:sp>
    <dsp:sp modelId="{9F115CB7-ABF5-4501-AA57-EA743776BF8D}">
      <dsp:nvSpPr>
        <dsp:cNvPr id="0" name=""/>
        <dsp:cNvSpPr/>
      </dsp:nvSpPr>
      <dsp:spPr>
        <a:xfrm>
          <a:off x="0" y="1748895"/>
          <a:ext cx="4933893" cy="1460671"/>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AU" sz="1700" kern="1200"/>
            <a:t>One reason that an Arduino is so useful is that it can easily collect information from sensors.</a:t>
          </a:r>
          <a:endParaRPr lang="en-US" sz="1700" kern="1200"/>
        </a:p>
      </dsp:txBody>
      <dsp:txXfrm>
        <a:off x="71304" y="1820199"/>
        <a:ext cx="4791285" cy="1318063"/>
      </dsp:txXfrm>
    </dsp:sp>
    <dsp:sp modelId="{D6B598AF-6372-43A5-BD01-6A3BACCAE7CA}">
      <dsp:nvSpPr>
        <dsp:cNvPr id="0" name=""/>
        <dsp:cNvSpPr/>
      </dsp:nvSpPr>
      <dsp:spPr>
        <a:xfrm>
          <a:off x="0" y="3258527"/>
          <a:ext cx="4933893" cy="1460671"/>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AU" sz="1700" kern="1200"/>
            <a:t>There are many different types of sensors:    Light  sensor, Motion  sensor, Sound sensor, Temperature  sensor, Magnetic fields  sensor, Gravity  sensor, Humidity  sensor, Vibration  sensor Pressure  sensor, Position sensor etc.</a:t>
          </a:r>
          <a:endParaRPr lang="en-US" sz="1700" kern="1200"/>
        </a:p>
      </dsp:txBody>
      <dsp:txXfrm>
        <a:off x="71304" y="3329831"/>
        <a:ext cx="4791285" cy="13180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D09CD2-4653-4551-9949-2AD0E43331D8}" type="datetimeFigureOut">
              <a:rPr lang="en-US" smtClean="0"/>
              <a:pPr/>
              <a:t>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D8286-0C8F-4B2A-A03C-10D37679E189}" type="slidenum">
              <a:rPr lang="en-US" smtClean="0"/>
              <a:pPr/>
              <a:t>‹#›</a:t>
            </a:fld>
            <a:endParaRPr lang="en-US"/>
          </a:p>
        </p:txBody>
      </p:sp>
    </p:spTree>
    <p:extLst>
      <p:ext uri="{BB962C8B-B14F-4D97-AF65-F5344CB8AC3E}">
        <p14:creationId xmlns:p14="http://schemas.microsoft.com/office/powerpoint/2010/main" val="424210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dt"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a:tabLst>
                <a:tab pos="723900" algn="l"/>
                <a:tab pos="1447800" algn="l"/>
                <a:tab pos="2171700" algn="l"/>
              </a:tabLst>
              <a:defRPr sz="2400">
                <a:solidFill>
                  <a:schemeClr val="bg1"/>
                </a:solidFill>
                <a:latin typeface="Arial" pitchFamily="34" charset="0"/>
                <a:ea typeface="MS PGothic" pitchFamily="34" charset="-128"/>
              </a:defRPr>
            </a:lvl1pPr>
            <a:lvl2pPr>
              <a:tabLst>
                <a:tab pos="723900" algn="l"/>
                <a:tab pos="1447800" algn="l"/>
                <a:tab pos="2171700" algn="l"/>
              </a:tabLst>
              <a:defRPr sz="2400">
                <a:solidFill>
                  <a:schemeClr val="bg1"/>
                </a:solidFill>
                <a:latin typeface="Arial" pitchFamily="34" charset="0"/>
                <a:ea typeface="MS PGothic" pitchFamily="34" charset="-128"/>
              </a:defRPr>
            </a:lvl2pPr>
            <a:lvl3pPr>
              <a:tabLst>
                <a:tab pos="723900" algn="l"/>
                <a:tab pos="1447800" algn="l"/>
                <a:tab pos="2171700" algn="l"/>
              </a:tabLst>
              <a:defRPr sz="2400">
                <a:solidFill>
                  <a:schemeClr val="bg1"/>
                </a:solidFill>
                <a:latin typeface="Arial" pitchFamily="34" charset="0"/>
                <a:ea typeface="MS PGothic" pitchFamily="34" charset="-128"/>
              </a:defRPr>
            </a:lvl3pPr>
            <a:lvl4pPr>
              <a:tabLst>
                <a:tab pos="723900" algn="l"/>
                <a:tab pos="1447800" algn="l"/>
                <a:tab pos="2171700" algn="l"/>
              </a:tabLst>
              <a:defRPr sz="2400">
                <a:solidFill>
                  <a:schemeClr val="bg1"/>
                </a:solidFill>
                <a:latin typeface="Arial" pitchFamily="34" charset="0"/>
                <a:ea typeface="MS PGothic" pitchFamily="34" charset="-128"/>
              </a:defRPr>
            </a:lvl4pPr>
            <a:lvl5pPr>
              <a:tabLst>
                <a:tab pos="723900" algn="l"/>
                <a:tab pos="1447800" algn="l"/>
                <a:tab pos="2171700" algn="l"/>
              </a:tabLst>
              <a:defRPr sz="2400">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Lst>
              <a:defRPr sz="2400">
                <a:solidFill>
                  <a:schemeClr val="bg1"/>
                </a:solidFill>
                <a:latin typeface="Arial" pitchFamily="34" charset="0"/>
                <a:ea typeface="MS PGothic" pitchFamily="34" charset="-128"/>
              </a:defRPr>
            </a:lvl9pPr>
          </a:lstStyle>
          <a:p>
            <a:pPr>
              <a:defRPr/>
            </a:pPr>
            <a:endParaRPr lang="en-US" sz="1000">
              <a:solidFill>
                <a:srgbClr val="000000"/>
              </a:solidFill>
              <a:latin typeface="HelveticaNeueLT Pro 77 BdCn" pitchFamily="48" charset="0"/>
            </a:endParaRPr>
          </a:p>
          <a:p>
            <a:pPr>
              <a:defRPr/>
            </a:pPr>
            <a:fld id="{334206C2-29AB-4C5C-AE8D-727C73AEB8D5}" type="slidenum">
              <a:rPr lang="en-US" sz="1000" smtClean="0">
                <a:solidFill>
                  <a:srgbClr val="000000"/>
                </a:solidFill>
                <a:latin typeface="HelveticaNeueLT Pro 77 BdCn" pitchFamily="48" charset="0"/>
              </a:rPr>
              <a:pPr>
                <a:defRPr/>
              </a:pPr>
              <a:t>16</a:t>
            </a:fld>
            <a:endParaRPr lang="en-US" sz="1000">
              <a:solidFill>
                <a:srgbClr val="000000"/>
              </a:solidFill>
              <a:latin typeface="HelveticaNeueLT Pro 77 BdCn" pitchFamily="48" charset="0"/>
            </a:endParaRPr>
          </a:p>
        </p:txBody>
      </p:sp>
      <p:sp>
        <p:nvSpPr>
          <p:cNvPr id="14337" name="Text Box 1"/>
          <p:cNvSpPr>
            <a:spLocks noGrp="1" noRot="1" noChangeAspect="1" noChangeArrowheads="1"/>
          </p:cNvSpPr>
          <p:nvPr>
            <p:ph type="sldImg"/>
          </p:nvPr>
        </p:nvSpPr>
        <p:spPr>
          <a:xfrm>
            <a:off x="1143000" y="685800"/>
            <a:ext cx="4572000" cy="34290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14338" name="Text Box 2"/>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Font typeface="Times New Roman" charset="0"/>
              <a:buNone/>
              <a:defRPr/>
            </a:pPr>
            <a:r>
              <a:rPr lang="en-US">
                <a:ea typeface="ＭＳ Ｐゴシック" charset="0"/>
                <a:cs typeface="+mn-cs"/>
              </a:rPr>
              <a:t>Look up analog ref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Be sure to point out the what all of the buttons do.</a:t>
            </a:r>
          </a:p>
        </p:txBody>
      </p:sp>
      <p:sp>
        <p:nvSpPr>
          <p:cNvPr id="4" name="Date Placeholder 3"/>
          <p:cNvSpPr>
            <a:spLocks noGrp="1"/>
          </p:cNvSpPr>
          <p:nvPr>
            <p:ph type="dt"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p>
            <a:pPr>
              <a:defRPr/>
            </a:pPr>
            <a:endParaRPr lang="en-US"/>
          </a:p>
          <a:p>
            <a:pPr>
              <a:defRPr/>
            </a:pPr>
            <a:fld id="{BE823D33-1CEB-44DF-BE71-EF792F70818C}"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7B76EF9-0BBB-4BCC-A7EA-2F5E04AF4B07}"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76EF9-0BBB-4BCC-A7EA-2F5E04AF4B07}"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76EF9-0BBB-4BCC-A7EA-2F5E04AF4B07}"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CBC7D26-9344-452D-97A1-E27A13319B7E}" type="datetimeFigureOut">
              <a:rPr lang="en-US"/>
              <a:pPr>
                <a:defRPr/>
              </a:pPr>
              <a:t>2/1/2024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DB2074C-A816-470B-82D0-52D9BEA008A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B76EF9-0BBB-4BCC-A7EA-2F5E04AF4B07}"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B76EF9-0BBB-4BCC-A7EA-2F5E04AF4B07}" type="datetimeFigureOut">
              <a:rPr lang="en-US" smtClean="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B76EF9-0BBB-4BCC-A7EA-2F5E04AF4B07}"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B76EF9-0BBB-4BCC-A7EA-2F5E04AF4B07}" type="datetimeFigureOut">
              <a:rPr lang="en-US" smtClean="0"/>
              <a:pPr/>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B76EF9-0BBB-4BCC-A7EA-2F5E04AF4B07}" type="datetimeFigureOut">
              <a:rPr lang="en-US" smtClean="0"/>
              <a:pPr/>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76EF9-0BBB-4BCC-A7EA-2F5E04AF4B07}" type="datetimeFigureOut">
              <a:rPr lang="en-US" smtClean="0"/>
              <a:pPr/>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B76EF9-0BBB-4BCC-A7EA-2F5E04AF4B07}"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B76EF9-0BBB-4BCC-A7EA-2F5E04AF4B07}" type="datetimeFigureOut">
              <a:rPr lang="en-US" smtClean="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5B7462-1687-4A8D-8E71-0ED6043157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76EF9-0BBB-4BCC-A7EA-2F5E04AF4B07}" type="datetimeFigureOut">
              <a:rPr lang="en-US" smtClean="0"/>
              <a:pPr/>
              <a:t>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B7462-1687-4A8D-8E71-0ED6043157C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 xmlns:a16="http://schemas.microsoft.com/office/drawing/2014/main" id="{C3896A03-3945-419A-B66B-4EE266EDD1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 y="0"/>
            <a:ext cx="457199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0">
            <a:extLst>
              <a:ext uri="{FF2B5EF4-FFF2-40B4-BE49-F238E27FC236}">
                <a16:creationId xmlns="" xmlns:a16="http://schemas.microsoft.com/office/drawing/2014/main" id="{B34F5AD2-EDBD-4BBD-A55C-EAFFD0C709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72000" y="0"/>
            <a:ext cx="457199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 xmlns:a16="http://schemas.microsoft.com/office/drawing/2014/main" id="{825F69BC-B27B-6835-4BFC-F2CB5FD976B8}"/>
              </a:ext>
            </a:extLst>
          </p:cNvPr>
          <p:cNvPicPr>
            <a:picLocks noChangeAspect="1"/>
          </p:cNvPicPr>
          <p:nvPr/>
        </p:nvPicPr>
        <p:blipFill rotWithShape="1">
          <a:blip r:embed="rId2"/>
          <a:srcRect l="21360" r="12138" b="1"/>
          <a:stretch/>
        </p:blipFill>
        <p:spPr>
          <a:xfrm>
            <a:off x="811239" y="956427"/>
            <a:ext cx="7543049" cy="5576770"/>
          </a:xfrm>
          <a:prstGeom prst="rect">
            <a:avLst/>
          </a:prstGeom>
        </p:spPr>
      </p:pic>
      <p:pic>
        <p:nvPicPr>
          <p:cNvPr id="2" name="Picture 3" descr="A picture containing graphical user interface&#10;&#10;Description automatically generated">
            <a:extLst>
              <a:ext uri="{FF2B5EF4-FFF2-40B4-BE49-F238E27FC236}">
                <a16:creationId xmlns="" xmlns:a16="http://schemas.microsoft.com/office/drawing/2014/main" id="{C88B8BFE-A7BC-BF80-B99B-B2B3F5FFF2BD}"/>
              </a:ext>
            </a:extLst>
          </p:cNvPr>
          <p:cNvPicPr>
            <a:picLocks noChangeAspect="1"/>
          </p:cNvPicPr>
          <p:nvPr/>
        </p:nvPicPr>
        <p:blipFill>
          <a:blip r:embed="rId3"/>
          <a:stretch>
            <a:fillRect/>
          </a:stretch>
        </p:blipFill>
        <p:spPr>
          <a:xfrm>
            <a:off x="5251034" y="-71"/>
            <a:ext cx="3874867" cy="804093"/>
          </a:xfrm>
          <a:prstGeom prst="rect">
            <a:avLst/>
          </a:prstGeom>
        </p:spPr>
      </p:pic>
      <p:sp>
        <p:nvSpPr>
          <p:cNvPr id="4" name="TextBox 3">
            <a:extLst>
              <a:ext uri="{FF2B5EF4-FFF2-40B4-BE49-F238E27FC236}">
                <a16:creationId xmlns="" xmlns:a16="http://schemas.microsoft.com/office/drawing/2014/main" id="{8C2A30C4-634C-F98B-0B35-00F1535E90B3}"/>
              </a:ext>
            </a:extLst>
          </p:cNvPr>
          <p:cNvSpPr txBox="1"/>
          <p:nvPr/>
        </p:nvSpPr>
        <p:spPr>
          <a:xfrm>
            <a:off x="3115539" y="2550968"/>
            <a:ext cx="52387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smtClean="0">
                <a:solidFill>
                  <a:schemeClr val="bg1"/>
                </a:solidFill>
                <a:cs typeface="Calibri"/>
              </a:rPr>
              <a:t>ROBOTICS</a:t>
            </a:r>
            <a:endParaRPr lang="en-US" sz="3600" b="1" dirty="0">
              <a:solidFill>
                <a:schemeClr val="bg1"/>
              </a:solidFill>
              <a:cs typeface="Calibri"/>
            </a:endParaRPr>
          </a:p>
        </p:txBody>
      </p:sp>
    </p:spTree>
    <p:extLst>
      <p:ext uri="{BB962C8B-B14F-4D97-AF65-F5344CB8AC3E}">
        <p14:creationId xmlns:p14="http://schemas.microsoft.com/office/powerpoint/2010/main" val="92835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1">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75466" y="1296537"/>
            <a:ext cx="3165726" cy="1907840"/>
          </a:xfrm>
        </p:spPr>
        <p:txBody>
          <a:bodyPr anchor="b">
            <a:normAutofit/>
          </a:bodyPr>
          <a:lstStyle/>
          <a:p>
            <a:pPr>
              <a:lnSpc>
                <a:spcPct val="90000"/>
              </a:lnSpc>
            </a:pPr>
            <a:r>
              <a:rPr lang="en-US" sz="3300" b="1">
                <a:solidFill>
                  <a:schemeClr val="bg1"/>
                </a:solidFill>
                <a:latin typeface="Calibri"/>
                <a:cs typeface="Calibri"/>
              </a:rPr>
              <a:t>What is ARDUINO?</a:t>
            </a:r>
          </a:p>
        </p:txBody>
      </p:sp>
      <p:grpSp>
        <p:nvGrpSpPr>
          <p:cNvPr id="19" name="Group 23">
            <a:extLst>
              <a:ext uri="{FF2B5EF4-FFF2-40B4-BE49-F238E27FC236}">
                <a16:creationId xmlns="" xmlns:a16="http://schemas.microsoft.com/office/drawing/2014/main" id="{9C6E8597-0CCE-4A8A-9326-AA52691A1C8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25" name="Freeform 5">
              <a:extLst>
                <a:ext uri="{FF2B5EF4-FFF2-40B4-BE49-F238E27FC236}">
                  <a16:creationId xmlns="" xmlns:a16="http://schemas.microsoft.com/office/drawing/2014/main" id="{E78FE76E-DF1D-420B-957F-8ECE93C02B85}"/>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 xmlns:a16="http://schemas.microsoft.com/office/drawing/2014/main" id="{CF2F61F0-9758-4DEF-AC08-7B00F04A46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arduino-ide-screenshot.png"/>
          <p:cNvPicPr>
            <a:picLocks noChangeAspect="1"/>
          </p:cNvPicPr>
          <p:nvPr/>
        </p:nvPicPr>
        <p:blipFill>
          <a:blip r:embed="rId2"/>
          <a:stretch>
            <a:fillRect/>
          </a:stretch>
        </p:blipFill>
        <p:spPr>
          <a:xfrm>
            <a:off x="5890986" y="1152009"/>
            <a:ext cx="2244987" cy="2728787"/>
          </a:xfrm>
          <a:prstGeom prst="rect">
            <a:avLst/>
          </a:prstGeom>
        </p:spPr>
      </p:pic>
      <p:sp>
        <p:nvSpPr>
          <p:cNvPr id="3" name="Content Placeholder 2"/>
          <p:cNvSpPr>
            <a:spLocks noGrp="1"/>
          </p:cNvSpPr>
          <p:nvPr>
            <p:ph idx="1"/>
          </p:nvPr>
        </p:nvSpPr>
        <p:spPr>
          <a:xfrm>
            <a:off x="575467" y="3428999"/>
            <a:ext cx="3056291" cy="2741213"/>
          </a:xfrm>
        </p:spPr>
        <p:txBody>
          <a:bodyPr anchor="t">
            <a:normAutofit/>
          </a:bodyPr>
          <a:lstStyle/>
          <a:p>
            <a:r>
              <a:rPr lang="en-US" sz="1700">
                <a:solidFill>
                  <a:schemeClr val="bg1"/>
                </a:solidFill>
              </a:rPr>
              <a:t>Arduino is a hardware platform as well as  software that helps people to make digital devices such as robots.</a:t>
            </a:r>
          </a:p>
          <a:p>
            <a:endParaRPr lang="en-US" sz="1700">
              <a:solidFill>
                <a:schemeClr val="bg1"/>
              </a:solidFill>
            </a:endParaRPr>
          </a:p>
          <a:p>
            <a:pPr>
              <a:buNone/>
            </a:pPr>
            <a:endParaRPr lang="en-US" sz="1700">
              <a:solidFill>
                <a:schemeClr val="bg1"/>
              </a:solidFill>
            </a:endParaRPr>
          </a:p>
          <a:p>
            <a:endParaRPr lang="en-US" sz="1700">
              <a:solidFill>
                <a:schemeClr val="bg1"/>
              </a:solidFill>
            </a:endParaRPr>
          </a:p>
        </p:txBody>
      </p:sp>
      <p:pic>
        <p:nvPicPr>
          <p:cNvPr id="6" name="Picture 5" descr="bh.PNG"/>
          <p:cNvPicPr>
            <a:picLocks noChangeAspect="1"/>
          </p:cNvPicPr>
          <p:nvPr/>
        </p:nvPicPr>
        <p:blipFill>
          <a:blip r:embed="rId3"/>
          <a:srcRect l="44831" t="20878" b="20878"/>
          <a:stretch>
            <a:fillRect/>
          </a:stretch>
        </p:blipFill>
        <p:spPr>
          <a:xfrm>
            <a:off x="5056916" y="4082715"/>
            <a:ext cx="3775914" cy="2648040"/>
          </a:xfrm>
          <a:prstGeom prst="rect">
            <a:avLst/>
          </a:prstGeom>
        </p:spPr>
      </p:pic>
      <p:pic>
        <p:nvPicPr>
          <p:cNvPr id="9" name="Picture 5" descr="A picture containing graphical user interface&#10;&#10;Description automatically generated">
            <a:extLst>
              <a:ext uri="{FF2B5EF4-FFF2-40B4-BE49-F238E27FC236}">
                <a16:creationId xmlns="" xmlns:a16="http://schemas.microsoft.com/office/drawing/2014/main" id="{278879F8-93AC-95AB-C5C1-3BF7A1976C01}"/>
              </a:ext>
            </a:extLst>
          </p:cNvPr>
          <p:cNvPicPr>
            <a:picLocks noChangeAspect="1"/>
          </p:cNvPicPr>
          <p:nvPr/>
        </p:nvPicPr>
        <p:blipFill>
          <a:blip r:embed="rId4"/>
          <a:stretch>
            <a:fillRect/>
          </a:stretch>
        </p:blipFill>
        <p:spPr>
          <a:xfrm>
            <a:off x="5613401" y="393756"/>
            <a:ext cx="3484033" cy="637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p:cNvSpPr txBox="1"/>
          <p:nvPr/>
        </p:nvSpPr>
        <p:spPr>
          <a:xfrm>
            <a:off x="608274" y="681629"/>
            <a:ext cx="4180109" cy="3683638"/>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a:solidFill>
                  <a:schemeClr val="bg1"/>
                </a:solidFill>
                <a:latin typeface="+mj-lt"/>
                <a:ea typeface="+mj-ea"/>
                <a:cs typeface="+mj-cs"/>
              </a:rPr>
              <a:t>Different Varieties of Arduino</a:t>
            </a:r>
          </a:p>
        </p:txBody>
      </p:sp>
      <p:grpSp>
        <p:nvGrpSpPr>
          <p:cNvPr id="1064" name="Group 1063">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065"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66"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111" t="31868" r="12269" b="13407"/>
          <a:stretch/>
        </p:blipFill>
        <p:spPr bwMode="auto">
          <a:xfrm>
            <a:off x="5686545" y="1777374"/>
            <a:ext cx="3455025" cy="16984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103" t="45853" r="13614" b="27073"/>
          <a:stretch/>
        </p:blipFill>
        <p:spPr bwMode="auto">
          <a:xfrm>
            <a:off x="5386259" y="4567890"/>
            <a:ext cx="3755311" cy="9133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4"/>
          <a:stretch>
            <a:fillRect/>
          </a:stretch>
        </p:blipFill>
        <p:spPr>
          <a:xfrm>
            <a:off x="5602817" y="427622"/>
            <a:ext cx="3484033" cy="637005"/>
          </a:xfrm>
          <a:prstGeom prst="rect">
            <a:avLst/>
          </a:prstGeom>
        </p:spPr>
      </p:pic>
    </p:spTree>
    <p:extLst>
      <p:ext uri="{BB962C8B-B14F-4D97-AF65-F5344CB8AC3E}">
        <p14:creationId xmlns:p14="http://schemas.microsoft.com/office/powerpoint/2010/main" val="186387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a:t>Raspberry Pi is a series of small single-board computers (SBCs) developed in the United Kingdom by the Raspberry Pi Foundation in association with Broadcom. The Raspberry Pi project originally leaned towards the promotion of teaching basic computer science in schools.</a:t>
            </a:r>
          </a:p>
        </p:txBody>
      </p:sp>
      <p:sp>
        <p:nvSpPr>
          <p:cNvPr id="2" name="TextBox 1"/>
          <p:cNvSpPr txBox="1"/>
          <p:nvPr/>
        </p:nvSpPr>
        <p:spPr>
          <a:xfrm>
            <a:off x="150591" y="1061451"/>
            <a:ext cx="4994368" cy="258789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dirty="0" err="1">
                <a:solidFill>
                  <a:schemeClr val="bg1"/>
                </a:solidFill>
                <a:latin typeface="+mj-lt"/>
                <a:ea typeface="+mj-ea"/>
                <a:cs typeface="+mj-cs"/>
              </a:rPr>
              <a:t>Rasberry</a:t>
            </a:r>
            <a:r>
              <a:rPr lang="en-US" sz="6300" dirty="0">
                <a:solidFill>
                  <a:schemeClr val="bg1"/>
                </a:solidFill>
                <a:latin typeface="+mj-lt"/>
                <a:ea typeface="+mj-ea"/>
                <a:cs typeface="+mj-cs"/>
              </a:rPr>
              <a:t> pi</a:t>
            </a:r>
          </a:p>
        </p:txBody>
      </p:sp>
      <p:grpSp>
        <p:nvGrpSpPr>
          <p:cNvPr id="1064" name="Group 1063">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065"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66"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2"/>
          <a:stretch>
            <a:fillRect/>
          </a:stretch>
        </p:blipFill>
        <p:spPr>
          <a:xfrm>
            <a:off x="5602817" y="427622"/>
            <a:ext cx="3484033" cy="637005"/>
          </a:xfrm>
          <a:prstGeom prst="rect">
            <a:avLst/>
          </a:prstGeom>
        </p:spPr>
      </p:pic>
      <p:pic>
        <p:nvPicPr>
          <p:cNvPr id="12"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9848" y="1487286"/>
            <a:ext cx="3335101" cy="4621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26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err="1"/>
              <a:t>NodeMCU</a:t>
            </a:r>
            <a:r>
              <a:rPr lang="en-IN" dirty="0"/>
              <a:t> is based on the </a:t>
            </a:r>
            <a:r>
              <a:rPr lang="en-IN" dirty="0" err="1"/>
              <a:t>Esperessif</a:t>
            </a:r>
            <a:r>
              <a:rPr lang="en-IN" dirty="0"/>
              <a:t> ESP8266-12E </a:t>
            </a:r>
            <a:r>
              <a:rPr lang="en-IN" dirty="0" err="1"/>
              <a:t>WiFi</a:t>
            </a:r>
            <a:r>
              <a:rPr lang="en-IN" dirty="0"/>
              <a:t> System-On-Chip, loaded with an open-source, </a:t>
            </a:r>
            <a:r>
              <a:rPr lang="en-IN" dirty="0" err="1"/>
              <a:t>Lua</a:t>
            </a:r>
            <a:r>
              <a:rPr lang="en-IN" dirty="0"/>
              <a:t>-based firmware. it’s perfect for </a:t>
            </a:r>
            <a:r>
              <a:rPr lang="en-IN" dirty="0" err="1"/>
              <a:t>IoT</a:t>
            </a:r>
            <a:r>
              <a:rPr lang="en-IN" dirty="0"/>
              <a:t> applications, and other situations where wireless connectivity is required. This chip has a great deal in common with the </a:t>
            </a:r>
            <a:r>
              <a:rPr lang="en-IN" dirty="0" err="1"/>
              <a:t>Arduino</a:t>
            </a:r>
            <a:r>
              <a:rPr lang="en-IN" dirty="0"/>
              <a:t> – they’re both microcontroller-equipped prototyping boards which can be ...</a:t>
            </a:r>
          </a:p>
          <a:p>
            <a:r>
              <a:rPr lang="en-IN" dirty="0"/>
              <a:t/>
            </a:r>
            <a:br>
              <a:rPr lang="en-IN" dirty="0"/>
            </a:br>
            <a:endParaRPr lang="en-IN" dirty="0"/>
          </a:p>
          <a:p>
            <a:r>
              <a:rPr lang="en-IN" dirty="0" smtClean="0"/>
              <a:t>.</a:t>
            </a:r>
            <a:endParaRPr lang="en-IN" dirty="0"/>
          </a:p>
        </p:txBody>
      </p:sp>
      <p:sp>
        <p:nvSpPr>
          <p:cNvPr id="2" name="TextBox 1"/>
          <p:cNvSpPr txBox="1"/>
          <p:nvPr/>
        </p:nvSpPr>
        <p:spPr>
          <a:xfrm>
            <a:off x="150591" y="1061451"/>
            <a:ext cx="4994368" cy="258789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dirty="0">
                <a:solidFill>
                  <a:schemeClr val="bg1"/>
                </a:solidFill>
                <a:latin typeface="+mj-lt"/>
                <a:ea typeface="+mj-ea"/>
                <a:cs typeface="+mj-cs"/>
              </a:rPr>
              <a:t>Node MCU</a:t>
            </a:r>
          </a:p>
        </p:txBody>
      </p:sp>
      <p:grpSp>
        <p:nvGrpSpPr>
          <p:cNvPr id="1064" name="Group 1063">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065"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66"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2"/>
          <a:stretch>
            <a:fillRect/>
          </a:stretch>
        </p:blipFill>
        <p:spPr>
          <a:xfrm>
            <a:off x="5602817" y="427622"/>
            <a:ext cx="3484033" cy="637005"/>
          </a:xfrm>
          <a:prstGeom prst="rect">
            <a:avLst/>
          </a:prstGeom>
        </p:spPr>
      </p:pic>
      <p:pic>
        <p:nvPicPr>
          <p:cNvPr id="10" name="Picture 2" descr="https://www.engineersgarage.com/wp-content/uploads/2/2/1/5/22159166/dc-motor-speed-and-direction-control-with-nodemcu-esp8266-wifi-module-and-l293d-motor-driver_ori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038" r="56713"/>
          <a:stretch/>
        </p:blipFill>
        <p:spPr bwMode="auto">
          <a:xfrm>
            <a:off x="5621951" y="1960244"/>
            <a:ext cx="3522049" cy="370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5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 </a:t>
            </a:r>
            <a:endParaRPr lang="en-IN" dirty="0" smtClean="0"/>
          </a:p>
          <a:p>
            <a:pPr algn="ctr"/>
            <a:endParaRPr lang="en-IN" dirty="0"/>
          </a:p>
          <a:p>
            <a:pPr algn="ctr"/>
            <a:endParaRPr lang="en-IN" dirty="0" smtClean="0"/>
          </a:p>
          <a:p>
            <a:pPr algn="ctr"/>
            <a:endParaRPr lang="en-IN" dirty="0"/>
          </a:p>
          <a:p>
            <a:pPr algn="ctr"/>
            <a:endParaRPr lang="en-IN" dirty="0" smtClean="0"/>
          </a:p>
          <a:p>
            <a:pPr algn="ctr"/>
            <a:endParaRPr lang="en-IN" dirty="0"/>
          </a:p>
          <a:p>
            <a:pPr algn="ctr"/>
            <a:endParaRPr lang="en-IN" dirty="0" smtClean="0"/>
          </a:p>
          <a:p>
            <a:pPr algn="ctr"/>
            <a:endParaRPr lang="en-IN" dirty="0"/>
          </a:p>
          <a:p>
            <a:pPr algn="ctr"/>
            <a:r>
              <a:rPr lang="en-IN" dirty="0" smtClean="0"/>
              <a:t>The </a:t>
            </a:r>
            <a:r>
              <a:rPr lang="en-IN" dirty="0"/>
              <a:t>8-bit board with 54 digital pins, 16 </a:t>
            </a:r>
            <a:r>
              <a:rPr lang="en-IN" dirty="0" err="1"/>
              <a:t>analog</a:t>
            </a:r>
            <a:r>
              <a:rPr lang="en-IN" dirty="0"/>
              <a:t> inputs</a:t>
            </a:r>
            <a:r>
              <a:rPr lang="en-IN" dirty="0" smtClean="0"/>
              <a:t>,</a:t>
            </a:r>
          </a:p>
          <a:p>
            <a:pPr algn="ctr"/>
            <a:r>
              <a:rPr lang="en-IN" dirty="0" smtClean="0"/>
              <a:t> </a:t>
            </a:r>
            <a:r>
              <a:rPr lang="en-IN" dirty="0"/>
              <a:t>and 4 serial ports. The </a:t>
            </a:r>
            <a:r>
              <a:rPr lang="en-IN" dirty="0" err="1"/>
              <a:t>Arduino</a:t>
            </a:r>
            <a:r>
              <a:rPr lang="en-IN" dirty="0"/>
              <a:t> Mega 2560 is a microcontroller board based on the ATmega2560</a:t>
            </a:r>
            <a:endParaRPr lang="en-US" dirty="0"/>
          </a:p>
        </p:txBody>
      </p:sp>
      <p:sp>
        <p:nvSpPr>
          <p:cNvPr id="2" name="TextBox 1"/>
          <p:cNvSpPr txBox="1"/>
          <p:nvPr/>
        </p:nvSpPr>
        <p:spPr>
          <a:xfrm>
            <a:off x="391891" y="1332668"/>
            <a:ext cx="4994368" cy="258789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dirty="0" err="1" smtClean="0">
                <a:solidFill>
                  <a:schemeClr val="bg1"/>
                </a:solidFill>
                <a:latin typeface="+mj-lt"/>
                <a:ea typeface="+mj-ea"/>
                <a:cs typeface="+mj-cs"/>
              </a:rPr>
              <a:t>Arduino</a:t>
            </a:r>
            <a:r>
              <a:rPr lang="en-US" sz="6300" dirty="0" smtClean="0">
                <a:solidFill>
                  <a:schemeClr val="bg1"/>
                </a:solidFill>
                <a:latin typeface="+mj-lt"/>
                <a:ea typeface="+mj-ea"/>
                <a:cs typeface="+mj-cs"/>
              </a:rPr>
              <a:t> Mega</a:t>
            </a:r>
            <a:endParaRPr lang="en-US" sz="6300" dirty="0">
              <a:solidFill>
                <a:schemeClr val="bg1"/>
              </a:solidFill>
              <a:latin typeface="+mj-lt"/>
              <a:ea typeface="+mj-ea"/>
              <a:cs typeface="+mj-cs"/>
            </a:endParaRPr>
          </a:p>
        </p:txBody>
      </p:sp>
      <p:grpSp>
        <p:nvGrpSpPr>
          <p:cNvPr id="1064" name="Group 1063">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065"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66"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1" name="Picture 4" descr="https://tse3.mm.bing.net/th?id=OIP.0t1rAtQjTFmpj21j5v5guQHaDk&amp;pid=Api&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312081" y="2112184"/>
            <a:ext cx="6427154" cy="30915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3"/>
          <a:stretch>
            <a:fillRect/>
          </a:stretch>
        </p:blipFill>
        <p:spPr>
          <a:xfrm>
            <a:off x="5602817" y="427622"/>
            <a:ext cx="3484033" cy="637005"/>
          </a:xfrm>
          <a:prstGeom prst="rect">
            <a:avLst/>
          </a:prstGeom>
        </p:spPr>
      </p:pic>
    </p:spTree>
    <p:extLst>
      <p:ext uri="{BB962C8B-B14F-4D97-AF65-F5344CB8AC3E}">
        <p14:creationId xmlns:p14="http://schemas.microsoft.com/office/powerpoint/2010/main" val="262997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Freeform: Shape 1061">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smtClean="0"/>
              <a:t>The</a:t>
            </a:r>
            <a:r>
              <a:rPr lang="en-IN" dirty="0"/>
              <a:t> </a:t>
            </a:r>
            <a:r>
              <a:rPr lang="en-IN" dirty="0" err="1"/>
              <a:t>Arduino</a:t>
            </a:r>
            <a:r>
              <a:rPr lang="en-IN" dirty="0"/>
              <a:t> Nano, as the name suggests is a compact, complete and bread-board friendly microcontroller board. The Nano board weighs around 7 grams with dimensions of 4.5 </a:t>
            </a:r>
            <a:r>
              <a:rPr lang="en-IN" dirty="0" err="1"/>
              <a:t>cms</a:t>
            </a:r>
            <a:r>
              <a:rPr lang="en-IN" dirty="0"/>
              <a:t> to 1.8 </a:t>
            </a:r>
            <a:r>
              <a:rPr lang="en-IN" dirty="0" err="1"/>
              <a:t>cms</a:t>
            </a:r>
            <a:r>
              <a:rPr lang="en-IN" dirty="0"/>
              <a:t> (L to B). This article discusses about the technical specs most importantly the </a:t>
            </a:r>
            <a:r>
              <a:rPr lang="en-IN" dirty="0" err="1"/>
              <a:t>pinout</a:t>
            </a:r>
            <a:r>
              <a:rPr lang="en-IN" dirty="0"/>
              <a:t> and functions of each and every pin in the </a:t>
            </a:r>
            <a:r>
              <a:rPr lang="en-IN" dirty="0" err="1"/>
              <a:t>Arduino</a:t>
            </a:r>
            <a:r>
              <a:rPr lang="en-IN" dirty="0"/>
              <a:t> Nano board.</a:t>
            </a:r>
          </a:p>
        </p:txBody>
      </p:sp>
      <p:sp>
        <p:nvSpPr>
          <p:cNvPr id="2" name="TextBox 1"/>
          <p:cNvSpPr txBox="1"/>
          <p:nvPr/>
        </p:nvSpPr>
        <p:spPr>
          <a:xfrm>
            <a:off x="150591" y="1061451"/>
            <a:ext cx="4994368" cy="258789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dirty="0" err="1" smtClean="0">
                <a:solidFill>
                  <a:schemeClr val="bg1"/>
                </a:solidFill>
                <a:latin typeface="+mj-lt"/>
                <a:ea typeface="+mj-ea"/>
                <a:cs typeface="+mj-cs"/>
              </a:rPr>
              <a:t>Arduino</a:t>
            </a:r>
            <a:r>
              <a:rPr lang="en-US" sz="6300" dirty="0" smtClean="0">
                <a:solidFill>
                  <a:schemeClr val="bg1"/>
                </a:solidFill>
                <a:latin typeface="+mj-lt"/>
                <a:ea typeface="+mj-ea"/>
                <a:cs typeface="+mj-cs"/>
              </a:rPr>
              <a:t> </a:t>
            </a:r>
            <a:r>
              <a:rPr lang="en-US" sz="6300" dirty="0">
                <a:solidFill>
                  <a:schemeClr val="bg1"/>
                </a:solidFill>
                <a:latin typeface="+mj-lt"/>
                <a:ea typeface="+mj-ea"/>
                <a:cs typeface="+mj-cs"/>
              </a:rPr>
              <a:t>N</a:t>
            </a:r>
            <a:r>
              <a:rPr lang="en-US" sz="6300" dirty="0" smtClean="0">
                <a:solidFill>
                  <a:schemeClr val="bg1"/>
                </a:solidFill>
                <a:latin typeface="+mj-lt"/>
                <a:ea typeface="+mj-ea"/>
                <a:cs typeface="+mj-cs"/>
              </a:rPr>
              <a:t>ano</a:t>
            </a:r>
            <a:endParaRPr lang="en-US" sz="6300" dirty="0">
              <a:solidFill>
                <a:schemeClr val="bg1"/>
              </a:solidFill>
              <a:latin typeface="+mj-lt"/>
              <a:ea typeface="+mj-ea"/>
              <a:cs typeface="+mj-cs"/>
            </a:endParaRPr>
          </a:p>
        </p:txBody>
      </p:sp>
      <p:grpSp>
        <p:nvGrpSpPr>
          <p:cNvPr id="1064" name="Group 1063">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065"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66"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2"/>
          <a:stretch>
            <a:fillRect/>
          </a:stretch>
        </p:blipFill>
        <p:spPr>
          <a:xfrm>
            <a:off x="5602817" y="427622"/>
            <a:ext cx="3484033" cy="637005"/>
          </a:xfrm>
          <a:prstGeom prst="rect">
            <a:avLst/>
          </a:prstGeom>
        </p:spPr>
      </p:pic>
      <p:pic>
        <p:nvPicPr>
          <p:cNvPr id="10" name="Picture 2" descr="http://www.circuitstoday.com/wp-content/uploads/2018/02/Arduino-Nano-Pinout-1024x54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745546" y="2501241"/>
            <a:ext cx="5464860" cy="271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0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76069" y="1350962"/>
            <a:ext cx="5857875" cy="5224456"/>
          </a:xfrm>
          <a:prstGeom prst="rect">
            <a:avLst/>
          </a:prstGeom>
          <a:noFill/>
          <a:ln w="9525">
            <a:noFill/>
            <a:miter lim="800000"/>
            <a:headEnd/>
            <a:tailEnd/>
          </a:ln>
        </p:spPr>
      </p:pic>
      <p:sp>
        <p:nvSpPr>
          <p:cNvPr id="10243" name="Left Brace 1"/>
          <p:cNvSpPr>
            <a:spLocks/>
          </p:cNvSpPr>
          <p:nvPr/>
        </p:nvSpPr>
        <p:spPr bwMode="auto">
          <a:xfrm>
            <a:off x="1891131" y="4953723"/>
            <a:ext cx="280988" cy="1143000"/>
          </a:xfrm>
          <a:prstGeom prst="leftBrace">
            <a:avLst>
              <a:gd name="adj1" fmla="val 8324"/>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4" name="TextBox 2"/>
          <p:cNvSpPr txBox="1">
            <a:spLocks noChangeArrowheads="1"/>
          </p:cNvSpPr>
          <p:nvPr/>
        </p:nvSpPr>
        <p:spPr bwMode="auto">
          <a:xfrm>
            <a:off x="564869" y="5171934"/>
            <a:ext cx="1371600" cy="70802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Analog INPUTS</a:t>
            </a:r>
          </a:p>
        </p:txBody>
      </p:sp>
      <p:sp>
        <p:nvSpPr>
          <p:cNvPr id="10245" name="Left Brace 7"/>
          <p:cNvSpPr>
            <a:spLocks/>
          </p:cNvSpPr>
          <p:nvPr/>
        </p:nvSpPr>
        <p:spPr bwMode="auto">
          <a:xfrm flipH="1">
            <a:off x="6059530" y="2974110"/>
            <a:ext cx="280988" cy="2551113"/>
          </a:xfrm>
          <a:prstGeom prst="leftBrace">
            <a:avLst>
              <a:gd name="adj1" fmla="val 8322"/>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6" name="TextBox 8"/>
          <p:cNvSpPr txBox="1">
            <a:spLocks noChangeArrowheads="1"/>
          </p:cNvSpPr>
          <p:nvPr/>
        </p:nvSpPr>
        <p:spPr bwMode="auto">
          <a:xfrm>
            <a:off x="6314338" y="3921193"/>
            <a:ext cx="1828800" cy="585787"/>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Digital I\O</a:t>
            </a:r>
          </a:p>
          <a:p>
            <a:pPr algn="ctr" eaLnBrk="0" hangingPunct="0">
              <a:buClr>
                <a:srgbClr val="000000"/>
              </a:buClr>
              <a:buSzPct val="100000"/>
              <a:buFont typeface="Times New Roman" pitchFamily="18" charset="0"/>
              <a:buNone/>
            </a:pPr>
            <a:r>
              <a:rPr lang="en-US" sz="1200" b="1" dirty="0">
                <a:solidFill>
                  <a:schemeClr val="tx1"/>
                </a:solidFill>
              </a:rPr>
              <a:t>PWM(3, 5, 6, 9, 10, 11)</a:t>
            </a:r>
          </a:p>
        </p:txBody>
      </p:sp>
      <p:sp>
        <p:nvSpPr>
          <p:cNvPr id="10247" name="Left Brace 9"/>
          <p:cNvSpPr>
            <a:spLocks/>
          </p:cNvSpPr>
          <p:nvPr/>
        </p:nvSpPr>
        <p:spPr bwMode="auto">
          <a:xfrm rot="16200000" flipH="1">
            <a:off x="2700675" y="1228029"/>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48" name="TextBox 10"/>
          <p:cNvSpPr txBox="1">
            <a:spLocks noChangeArrowheads="1"/>
          </p:cNvSpPr>
          <p:nvPr/>
        </p:nvSpPr>
        <p:spPr bwMode="auto">
          <a:xfrm>
            <a:off x="1945739" y="764931"/>
            <a:ext cx="19812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PWR IN</a:t>
            </a:r>
            <a:endParaRPr lang="en-US" sz="1100" b="1" dirty="0">
              <a:solidFill>
                <a:schemeClr val="tx1"/>
              </a:solidFill>
            </a:endParaRPr>
          </a:p>
        </p:txBody>
      </p:sp>
      <p:sp>
        <p:nvSpPr>
          <p:cNvPr id="10249" name="TextBox 11"/>
          <p:cNvSpPr txBox="1">
            <a:spLocks noChangeArrowheads="1"/>
          </p:cNvSpPr>
          <p:nvPr/>
        </p:nvSpPr>
        <p:spPr bwMode="auto">
          <a:xfrm>
            <a:off x="3292518" y="485046"/>
            <a:ext cx="3048000" cy="708025"/>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USB </a:t>
            </a:r>
          </a:p>
          <a:p>
            <a:pPr algn="ctr" eaLnBrk="0" hangingPunct="0">
              <a:buClr>
                <a:srgbClr val="000000"/>
              </a:buClr>
              <a:buSzPct val="100000"/>
              <a:buFont typeface="Times New Roman" pitchFamily="18" charset="0"/>
              <a:buNone/>
            </a:pPr>
            <a:r>
              <a:rPr lang="en-US" sz="2000" b="1" dirty="0">
                <a:solidFill>
                  <a:schemeClr val="tx1"/>
                </a:solidFill>
              </a:rPr>
              <a:t>(to Computer)</a:t>
            </a:r>
            <a:endParaRPr lang="en-US" sz="1100" b="1" dirty="0">
              <a:solidFill>
                <a:schemeClr val="tx1"/>
              </a:solidFill>
            </a:endParaRPr>
          </a:p>
        </p:txBody>
      </p:sp>
      <p:sp>
        <p:nvSpPr>
          <p:cNvPr id="10250" name="Left Brace 12"/>
          <p:cNvSpPr>
            <a:spLocks/>
          </p:cNvSpPr>
          <p:nvPr/>
        </p:nvSpPr>
        <p:spPr bwMode="auto">
          <a:xfrm rot="16200000" flipH="1">
            <a:off x="4840193" y="1145478"/>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0253" name="Left Brace 15"/>
          <p:cNvSpPr>
            <a:spLocks/>
          </p:cNvSpPr>
          <p:nvPr/>
        </p:nvSpPr>
        <p:spPr bwMode="auto">
          <a:xfrm>
            <a:off x="1891131" y="3824216"/>
            <a:ext cx="280988" cy="850900"/>
          </a:xfrm>
          <a:prstGeom prst="leftBrace">
            <a:avLst>
              <a:gd name="adj1" fmla="val 8342"/>
              <a:gd name="adj2" fmla="val 50000"/>
            </a:avLst>
          </a:prstGeom>
          <a:noFill/>
          <a:ln w="31750"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10254" name="TextBox 18"/>
          <p:cNvSpPr txBox="1">
            <a:spLocks noChangeArrowheads="1"/>
          </p:cNvSpPr>
          <p:nvPr/>
        </p:nvSpPr>
        <p:spPr bwMode="auto">
          <a:xfrm>
            <a:off x="564869" y="3917585"/>
            <a:ext cx="1371600" cy="584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POWER </a:t>
            </a:r>
          </a:p>
          <a:p>
            <a:pPr algn="ctr" eaLnBrk="0" hangingPunct="0">
              <a:buClr>
                <a:srgbClr val="000000"/>
              </a:buClr>
              <a:buSzPct val="100000"/>
              <a:buFont typeface="Times New Roman" pitchFamily="18" charset="0"/>
              <a:buNone/>
            </a:pPr>
            <a:r>
              <a:rPr lang="en-US" sz="1200" b="1" dirty="0">
                <a:solidFill>
                  <a:schemeClr val="tx1"/>
                </a:solidFill>
              </a:rPr>
              <a:t>5V / 3.3V / GND</a:t>
            </a:r>
          </a:p>
        </p:txBody>
      </p:sp>
      <p:sp>
        <p:nvSpPr>
          <p:cNvPr id="10255" name="TextBox 19"/>
          <p:cNvSpPr txBox="1">
            <a:spLocks noChangeArrowheads="1"/>
          </p:cNvSpPr>
          <p:nvPr/>
        </p:nvSpPr>
        <p:spPr bwMode="auto">
          <a:xfrm>
            <a:off x="6288814" y="1301415"/>
            <a:ext cx="15240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RESET</a:t>
            </a:r>
            <a:endParaRPr lang="en-US" sz="1200" b="1" dirty="0">
              <a:solidFill>
                <a:schemeClr val="tx1"/>
              </a:solidFill>
            </a:endParaRPr>
          </a:p>
        </p:txBody>
      </p:sp>
      <p:cxnSp>
        <p:nvCxnSpPr>
          <p:cNvPr id="6" name="Straight Arrow Connector 5"/>
          <p:cNvCxnSpPr/>
          <p:nvPr/>
        </p:nvCxnSpPr>
        <p:spPr bwMode="auto">
          <a:xfrm flipH="1">
            <a:off x="6015888" y="1654175"/>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 name="Picture 5" descr="A picture containing graphical user interface&#10;&#10;Description automatically generated">
            <a:extLst>
              <a:ext uri="{FF2B5EF4-FFF2-40B4-BE49-F238E27FC236}">
                <a16:creationId xmlns="" xmlns:a16="http://schemas.microsoft.com/office/drawing/2014/main" id="{963CC63C-9257-DDF1-CCA2-F39347DBF1D7}"/>
              </a:ext>
            </a:extLst>
          </p:cNvPr>
          <p:cNvPicPr>
            <a:picLocks noChangeAspect="1"/>
          </p:cNvPicPr>
          <p:nvPr/>
        </p:nvPicPr>
        <p:blipFill>
          <a:blip r:embed="rId4"/>
          <a:stretch>
            <a:fillRect/>
          </a:stretch>
        </p:blipFill>
        <p:spPr>
          <a:xfrm>
            <a:off x="5789900" y="685856"/>
            <a:ext cx="3349868" cy="612475"/>
          </a:xfrm>
          <a:prstGeom prst="rect">
            <a:avLst/>
          </a:prstGeom>
        </p:spPr>
      </p:pic>
      <p:sp>
        <p:nvSpPr>
          <p:cNvPr id="2" name="TextBox 1"/>
          <p:cNvSpPr txBox="1"/>
          <p:nvPr/>
        </p:nvSpPr>
        <p:spPr>
          <a:xfrm>
            <a:off x="2172119" y="6190697"/>
            <a:ext cx="3843769" cy="769441"/>
          </a:xfrm>
          <a:prstGeom prst="rect">
            <a:avLst/>
          </a:prstGeom>
          <a:noFill/>
        </p:spPr>
        <p:txBody>
          <a:bodyPr wrap="square" rtlCol="0">
            <a:spAutoFit/>
          </a:bodyPr>
          <a:lstStyle/>
          <a:p>
            <a:pPr algn="ctr"/>
            <a:r>
              <a:rPr lang="en-IN" sz="4400" b="1" dirty="0" err="1" smtClean="0"/>
              <a:t>Arduino</a:t>
            </a:r>
            <a:r>
              <a:rPr lang="en-IN" sz="4400" b="1" dirty="0" smtClean="0"/>
              <a:t> UNO</a:t>
            </a:r>
            <a:endParaRPr lang="en-IN" sz="4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77" name="Rectangle 40969">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8" name="Freeform: Shape 40971">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p:cNvSpPr>
            <a:spLocks noGrp="1"/>
          </p:cNvSpPr>
          <p:nvPr>
            <p:ph type="title"/>
          </p:nvPr>
        </p:nvSpPr>
        <p:spPr>
          <a:xfrm>
            <a:off x="575467" y="1030286"/>
            <a:ext cx="3115220" cy="2174091"/>
          </a:xfrm>
        </p:spPr>
        <p:txBody>
          <a:bodyPr vert="horz" lIns="91440" tIns="45720" rIns="91440" bIns="45720" rtlCol="0" anchor="b">
            <a:normAutofit/>
          </a:bodyPr>
          <a:lstStyle/>
          <a:p>
            <a:pPr algn="l" fontAlgn="auto">
              <a:lnSpc>
                <a:spcPct val="90000"/>
              </a:lnSpc>
              <a:spcAft>
                <a:spcPts val="0"/>
              </a:spcAft>
              <a:defRPr/>
            </a:pPr>
            <a:r>
              <a:rPr lang="en-US" sz="2900" kern="1200">
                <a:solidFill>
                  <a:schemeClr val="bg1"/>
                </a:solidFill>
                <a:latin typeface="+mj-lt"/>
                <a:ea typeface="+mj-ea"/>
                <a:cs typeface="+mj-cs"/>
              </a:rPr>
              <a:t>Arduino </a:t>
            </a:r>
            <a:br>
              <a:rPr lang="en-US" sz="2900" kern="1200">
                <a:solidFill>
                  <a:schemeClr val="bg1"/>
                </a:solidFill>
                <a:latin typeface="+mj-lt"/>
                <a:ea typeface="+mj-ea"/>
                <a:cs typeface="+mj-cs"/>
              </a:rPr>
            </a:br>
            <a:r>
              <a:rPr lang="en-US" sz="2900" kern="1200">
                <a:solidFill>
                  <a:schemeClr val="bg1"/>
                </a:solidFill>
                <a:latin typeface="+mj-lt"/>
                <a:ea typeface="+mj-ea"/>
                <a:cs typeface="+mj-cs"/>
              </a:rPr>
              <a:t>Integrated Development Environment (IDE)</a:t>
            </a:r>
          </a:p>
        </p:txBody>
      </p:sp>
      <p:grpSp>
        <p:nvGrpSpPr>
          <p:cNvPr id="40979" name="Group 40973">
            <a:extLst>
              <a:ext uri="{FF2B5EF4-FFF2-40B4-BE49-F238E27FC236}">
                <a16:creationId xmlns="" xmlns:a16="http://schemas.microsoft.com/office/drawing/2014/main" id="{C9888C69-11CC-40BA-BABF-F9B7E11C915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40975" name="Freeform 5">
              <a:extLst>
                <a:ext uri="{FF2B5EF4-FFF2-40B4-BE49-F238E27FC236}">
                  <a16:creationId xmlns="" xmlns:a16="http://schemas.microsoft.com/office/drawing/2014/main" id="{737D08C8-52AD-4B7E-A217-E28E1AF008C4}"/>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0976" name="Freeform 5">
              <a:extLst>
                <a:ext uri="{FF2B5EF4-FFF2-40B4-BE49-F238E27FC236}">
                  <a16:creationId xmlns="" xmlns:a16="http://schemas.microsoft.com/office/drawing/2014/main" id="{0ED11528-93DA-433F-9B3C-21106EFDBB66}"/>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0964" name="Content Placeholder 6"/>
          <p:cNvSpPr>
            <a:spLocks noGrp="1"/>
          </p:cNvSpPr>
          <p:nvPr>
            <p:ph sz="half" idx="4294967295"/>
          </p:nvPr>
        </p:nvSpPr>
        <p:spPr>
          <a:xfrm>
            <a:off x="575467" y="3428999"/>
            <a:ext cx="3056291" cy="2741213"/>
          </a:xfrm>
        </p:spPr>
        <p:txBody>
          <a:bodyPr vert="horz" lIns="91440" tIns="45720" rIns="91440" bIns="45720" rtlCol="0" anchor="t">
            <a:normAutofit/>
          </a:bodyPr>
          <a:lstStyle/>
          <a:p>
            <a:pPr marL="0" indent="-228600">
              <a:lnSpc>
                <a:spcPct val="90000"/>
              </a:lnSpc>
            </a:pPr>
            <a:r>
              <a:rPr lang="en-US" sz="1300">
                <a:solidFill>
                  <a:schemeClr val="bg1"/>
                </a:solidFill>
              </a:rPr>
              <a:t>Two required functions / methods / routines:</a:t>
            </a:r>
          </a:p>
          <a:p>
            <a:pPr marL="0" indent="-228600">
              <a:lnSpc>
                <a:spcPct val="90000"/>
              </a:lnSpc>
            </a:pPr>
            <a:endParaRPr lang="en-US" sz="1300">
              <a:solidFill>
                <a:schemeClr val="bg1"/>
              </a:solidFill>
            </a:endParaRPr>
          </a:p>
          <a:p>
            <a:pPr marL="0" indent="-228600">
              <a:lnSpc>
                <a:spcPct val="90000"/>
              </a:lnSpc>
            </a:pPr>
            <a:r>
              <a:rPr lang="en-US" sz="1300">
                <a:solidFill>
                  <a:schemeClr val="bg1"/>
                </a:solidFill>
              </a:rPr>
              <a:t>void </a:t>
            </a:r>
            <a:r>
              <a:rPr lang="en-US" sz="1300" b="1">
                <a:solidFill>
                  <a:schemeClr val="bg1"/>
                </a:solidFill>
              </a:rPr>
              <a:t>setup</a:t>
            </a:r>
            <a:r>
              <a:rPr lang="en-US" sz="1300">
                <a:solidFill>
                  <a:schemeClr val="bg1"/>
                </a:solidFill>
              </a:rPr>
              <a:t>()</a:t>
            </a:r>
          </a:p>
          <a:p>
            <a:pPr marL="0" indent="-228600">
              <a:lnSpc>
                <a:spcPct val="90000"/>
              </a:lnSpc>
            </a:pPr>
            <a:r>
              <a:rPr lang="en-US" sz="1300">
                <a:solidFill>
                  <a:schemeClr val="bg1"/>
                </a:solidFill>
              </a:rPr>
              <a:t>{</a:t>
            </a:r>
          </a:p>
          <a:p>
            <a:pPr marL="0" indent="-228600">
              <a:lnSpc>
                <a:spcPct val="90000"/>
              </a:lnSpc>
            </a:pPr>
            <a:r>
              <a:rPr lang="en-US" sz="1300">
                <a:solidFill>
                  <a:schemeClr val="bg1"/>
                </a:solidFill>
              </a:rPr>
              <a:t>	// runs once</a:t>
            </a:r>
          </a:p>
          <a:p>
            <a:pPr marL="0" indent="-228600">
              <a:lnSpc>
                <a:spcPct val="90000"/>
              </a:lnSpc>
            </a:pPr>
            <a:r>
              <a:rPr lang="en-US" sz="1300">
                <a:solidFill>
                  <a:schemeClr val="bg1"/>
                </a:solidFill>
              </a:rPr>
              <a:t>}</a:t>
            </a:r>
          </a:p>
          <a:p>
            <a:pPr marL="0" indent="-228600">
              <a:lnSpc>
                <a:spcPct val="90000"/>
              </a:lnSpc>
            </a:pPr>
            <a:endParaRPr lang="en-US" sz="1300">
              <a:solidFill>
                <a:schemeClr val="bg1"/>
              </a:solidFill>
            </a:endParaRPr>
          </a:p>
          <a:p>
            <a:pPr marL="0" indent="-228600">
              <a:lnSpc>
                <a:spcPct val="90000"/>
              </a:lnSpc>
            </a:pPr>
            <a:r>
              <a:rPr lang="en-US" sz="1300">
                <a:solidFill>
                  <a:schemeClr val="bg1"/>
                </a:solidFill>
              </a:rPr>
              <a:t>void </a:t>
            </a:r>
            <a:r>
              <a:rPr lang="en-US" sz="1300" b="1">
                <a:solidFill>
                  <a:schemeClr val="bg1"/>
                </a:solidFill>
              </a:rPr>
              <a:t>loop</a:t>
            </a:r>
            <a:r>
              <a:rPr lang="en-US" sz="1300">
                <a:solidFill>
                  <a:schemeClr val="bg1"/>
                </a:solidFill>
              </a:rPr>
              <a:t>()</a:t>
            </a:r>
          </a:p>
          <a:p>
            <a:pPr marL="0" indent="-228600">
              <a:lnSpc>
                <a:spcPct val="90000"/>
              </a:lnSpc>
            </a:pPr>
            <a:r>
              <a:rPr lang="en-US" sz="1300">
                <a:solidFill>
                  <a:schemeClr val="bg1"/>
                </a:solidFill>
              </a:rPr>
              <a:t>{</a:t>
            </a:r>
          </a:p>
          <a:p>
            <a:pPr marL="0" indent="-228600">
              <a:lnSpc>
                <a:spcPct val="90000"/>
              </a:lnSpc>
            </a:pPr>
            <a:r>
              <a:rPr lang="en-US" sz="1300">
                <a:solidFill>
                  <a:schemeClr val="bg1"/>
                </a:solidFill>
              </a:rPr>
              <a:t>	// repeats</a:t>
            </a:r>
          </a:p>
          <a:p>
            <a:pPr marL="0" indent="-228600">
              <a:lnSpc>
                <a:spcPct val="90000"/>
              </a:lnSpc>
            </a:pPr>
            <a:r>
              <a:rPr lang="en-US" sz="1300">
                <a:solidFill>
                  <a:schemeClr val="bg1"/>
                </a:solidFill>
              </a:rPr>
              <a:t>}</a:t>
            </a:r>
          </a:p>
        </p:txBody>
      </p:sp>
      <p:pic>
        <p:nvPicPr>
          <p:cNvPr id="40965" name="Picture 4"/>
          <p:cNvPicPr>
            <a:picLocks noChangeAspect="1" noChangeArrowheads="1"/>
          </p:cNvPicPr>
          <p:nvPr/>
        </p:nvPicPr>
        <p:blipFill>
          <a:blip r:embed="rId3"/>
          <a:stretch>
            <a:fillRect/>
          </a:stretch>
        </p:blipFill>
        <p:spPr bwMode="auto">
          <a:xfrm>
            <a:off x="4626243" y="1072942"/>
            <a:ext cx="4459455" cy="5346659"/>
          </a:xfrm>
          <a:prstGeom prst="rect">
            <a:avLst/>
          </a:prstGeom>
          <a:noFill/>
        </p:spPr>
      </p:pic>
      <p:pic>
        <p:nvPicPr>
          <p:cNvPr id="5" name="Picture 5" descr="A picture containing graphical user interface&#10;&#10;Description automatically generated">
            <a:extLst>
              <a:ext uri="{FF2B5EF4-FFF2-40B4-BE49-F238E27FC236}">
                <a16:creationId xmlns="" xmlns:a16="http://schemas.microsoft.com/office/drawing/2014/main" id="{837EA5A1-817E-49A6-DED4-76E39DBF8E5B}"/>
              </a:ext>
            </a:extLst>
          </p:cNvPr>
          <p:cNvPicPr>
            <a:picLocks noChangeAspect="1"/>
          </p:cNvPicPr>
          <p:nvPr/>
        </p:nvPicPr>
        <p:blipFill>
          <a:blip r:embed="rId4"/>
          <a:stretch>
            <a:fillRect/>
          </a:stretch>
        </p:blipFill>
        <p:spPr>
          <a:xfrm>
            <a:off x="5655734" y="110122"/>
            <a:ext cx="3484033" cy="637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75467" y="1289146"/>
            <a:ext cx="3115220" cy="4279709"/>
          </a:xfrm>
        </p:spPr>
        <p:txBody>
          <a:bodyPr vert="horz" lIns="91440" tIns="45720" rIns="91440" bIns="45720" rtlCol="0" anchor="ctr">
            <a:normAutofit/>
          </a:bodyPr>
          <a:lstStyle/>
          <a:p>
            <a:pPr algn="r">
              <a:lnSpc>
                <a:spcPct val="90000"/>
              </a:lnSpc>
            </a:pPr>
            <a:r>
              <a:rPr lang="en-US" sz="4700" kern="1200">
                <a:solidFill>
                  <a:schemeClr val="bg1"/>
                </a:solidFill>
                <a:latin typeface="+mj-lt"/>
                <a:ea typeface="+mj-ea"/>
                <a:cs typeface="+mj-cs"/>
              </a:rPr>
              <a:t>SYNTAX</a:t>
            </a:r>
          </a:p>
        </p:txBody>
      </p:sp>
      <p:grpSp>
        <p:nvGrpSpPr>
          <p:cNvPr id="25" name="Group 24">
            <a:extLst>
              <a:ext uri="{FF2B5EF4-FFF2-40B4-BE49-F238E27FC236}">
                <a16:creationId xmlns="" xmlns:a16="http://schemas.microsoft.com/office/drawing/2014/main" id="{E12BF2FB-8A96-4B53-86A0-04755C545EB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577275" y="681628"/>
            <a:ext cx="1171701" cy="1172973"/>
            <a:chOff x="7493121" y="1000124"/>
            <a:chExt cx="1562267" cy="1172973"/>
          </a:xfrm>
        </p:grpSpPr>
        <p:sp>
          <p:nvSpPr>
            <p:cNvPr id="26" name="Freeform 5">
              <a:extLst>
                <a:ext uri="{FF2B5EF4-FFF2-40B4-BE49-F238E27FC236}">
                  <a16:creationId xmlns="" xmlns:a16="http://schemas.microsoft.com/office/drawing/2014/main" id="{893D4739-55F8-4E73-8F98-AF42D54BD4A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 xmlns:a16="http://schemas.microsoft.com/office/drawing/2014/main" id="{A1AA190F-FB42-4BED-8AA1-A5A01B43C916}"/>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4896188" y="849185"/>
            <a:ext cx="3571950" cy="415421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100"/>
              <a:t>Rules to follow in order to how a complete program .</a:t>
            </a:r>
          </a:p>
        </p:txBody>
      </p:sp>
      <p:sp>
        <p:nvSpPr>
          <p:cNvPr id="5" name="TextBox 4"/>
          <p:cNvSpPr txBox="1"/>
          <p:nvPr/>
        </p:nvSpPr>
        <p:spPr>
          <a:xfrm>
            <a:off x="5329767" y="3384550"/>
            <a:ext cx="3733800" cy="1538883"/>
          </a:xfrm>
          <a:prstGeom prst="rect">
            <a:avLst/>
          </a:prstGeom>
          <a:noFill/>
        </p:spPr>
        <p:txBody>
          <a:bodyPr wrap="square" rtlCol="0">
            <a:spAutoFit/>
          </a:bodyPr>
          <a:lstStyle/>
          <a:p>
            <a:pPr>
              <a:spcAft>
                <a:spcPts val="600"/>
              </a:spcAft>
            </a:pPr>
            <a:r>
              <a:rPr lang="en-US" sz="2800">
                <a:latin typeface="Bahnschrift SemiBold Condensed" pitchFamily="34" charset="0"/>
              </a:rPr>
              <a:t>;   semi column</a:t>
            </a:r>
          </a:p>
          <a:p>
            <a:pPr>
              <a:spcAft>
                <a:spcPts val="600"/>
              </a:spcAft>
            </a:pPr>
            <a:r>
              <a:rPr lang="en-US" sz="2800">
                <a:latin typeface="Bahnschrift SemiBold Condensed" pitchFamily="34" charset="0"/>
              </a:rPr>
              <a:t>{  Curly braces</a:t>
            </a:r>
          </a:p>
          <a:p>
            <a:pPr>
              <a:spcAft>
                <a:spcPts val="600"/>
              </a:spcAft>
            </a:pPr>
            <a:r>
              <a:rPr lang="en-US" sz="2800">
                <a:latin typeface="Bahnschrift SemiBold Condensed" pitchFamily="34" charset="0"/>
              </a:rPr>
              <a:t>()  Open &amp; close Parentheses</a:t>
            </a:r>
          </a:p>
        </p:txBody>
      </p:sp>
      <p:pic>
        <p:nvPicPr>
          <p:cNvPr id="13" name="Picture 5" descr="A picture containing graphical user interface&#10;&#10;Description automatically generated">
            <a:extLst>
              <a:ext uri="{FF2B5EF4-FFF2-40B4-BE49-F238E27FC236}">
                <a16:creationId xmlns="" xmlns:a16="http://schemas.microsoft.com/office/drawing/2014/main" id="{90447073-DA8F-E2C8-D241-75CDB3463C2A}"/>
              </a:ext>
            </a:extLst>
          </p:cNvPr>
          <p:cNvPicPr>
            <a:picLocks noChangeAspect="1"/>
          </p:cNvPicPr>
          <p:nvPr/>
        </p:nvPicPr>
        <p:blipFill>
          <a:blip r:embed="rId2"/>
          <a:stretch>
            <a:fillRect/>
          </a:stretch>
        </p:blipFill>
        <p:spPr>
          <a:xfrm>
            <a:off x="6216651" y="205372"/>
            <a:ext cx="2912533" cy="5311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 xmlns:a16="http://schemas.microsoft.com/office/drawing/2014/main" id="{9C6E8597-0CCE-4A8A-9326-AA52691A1C8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6" name="Freeform 5">
              <a:extLst>
                <a:ext uri="{FF2B5EF4-FFF2-40B4-BE49-F238E27FC236}">
                  <a16:creationId xmlns="" xmlns:a16="http://schemas.microsoft.com/office/drawing/2014/main" id="{E78FE76E-DF1D-420B-957F-8ECE93C02B85}"/>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 xmlns:a16="http://schemas.microsoft.com/office/drawing/2014/main" id="{CF2F61F0-9758-4DEF-AC08-7B00F04A46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6" y="1487285"/>
            <a:ext cx="3165726" cy="1717091"/>
          </a:xfrm>
        </p:spPr>
        <p:txBody>
          <a:bodyPr vert="horz" lIns="91440" tIns="45720" rIns="91440" bIns="45720" rtlCol="0" anchor="b">
            <a:normAutofit/>
          </a:bodyPr>
          <a:lstStyle/>
          <a:p>
            <a:pPr algn="l">
              <a:lnSpc>
                <a:spcPct val="90000"/>
              </a:lnSpc>
            </a:pPr>
            <a:r>
              <a:rPr lang="en-US" sz="4200">
                <a:solidFill>
                  <a:schemeClr val="bg1"/>
                </a:solidFill>
              </a:rPr>
              <a:t>Arduino Uno and sensors</a:t>
            </a:r>
          </a:p>
        </p:txBody>
      </p:sp>
      <p:pic>
        <p:nvPicPr>
          <p:cNvPr id="6" name="Picture 5" descr="IMG-20191222-WA0011.jpg"/>
          <p:cNvPicPr>
            <a:picLocks noChangeAspect="1"/>
          </p:cNvPicPr>
          <p:nvPr/>
        </p:nvPicPr>
        <p:blipFill>
          <a:blip r:embed="rId2"/>
          <a:stretch>
            <a:fillRect/>
          </a:stretch>
        </p:blipFill>
        <p:spPr>
          <a:xfrm>
            <a:off x="5217166" y="311157"/>
            <a:ext cx="3637116" cy="662166"/>
          </a:xfrm>
          <a:prstGeom prst="rect">
            <a:avLst/>
          </a:prstGeom>
        </p:spPr>
      </p:pic>
      <p:sp>
        <p:nvSpPr>
          <p:cNvPr id="5" name="TextBox 4"/>
          <p:cNvSpPr txBox="1"/>
          <p:nvPr/>
        </p:nvSpPr>
        <p:spPr>
          <a:xfrm>
            <a:off x="575467" y="3428999"/>
            <a:ext cx="3056291" cy="2741213"/>
          </a:xfrm>
          <a:prstGeom prst="rect">
            <a:avLst/>
          </a:prstGeom>
        </p:spPr>
        <p:txBody>
          <a:bodyPr vert="horz" lIns="91440" tIns="45720" rIns="91440" bIns="45720" rtlCol="0" anchor="t">
            <a:normAutofit/>
          </a:bodyPr>
          <a:lstStyle/>
          <a:p>
            <a:pPr>
              <a:lnSpc>
                <a:spcPct val="90000"/>
              </a:lnSpc>
              <a:spcAft>
                <a:spcPts val="600"/>
              </a:spcAft>
            </a:pPr>
            <a:endParaRPr lang="en-US" sz="1700">
              <a:solidFill>
                <a:schemeClr val="bg1"/>
              </a:solidFill>
              <a:cs typeface="Calibri"/>
            </a:endParaRPr>
          </a:p>
        </p:txBody>
      </p:sp>
      <p:pic>
        <p:nvPicPr>
          <p:cNvPr id="4" name="Content Placeholder 3"/>
          <p:cNvPicPr>
            <a:picLocks noGrp="1" noChangeAspect="1"/>
          </p:cNvPicPr>
          <p:nvPr>
            <p:ph idx="1"/>
          </p:nvPr>
        </p:nvPicPr>
        <p:blipFill>
          <a:blip r:embed="rId3"/>
          <a:stretch>
            <a:fillRect/>
          </a:stretch>
        </p:blipFill>
        <p:spPr>
          <a:xfrm>
            <a:off x="5415035" y="1565652"/>
            <a:ext cx="2747775" cy="2054019"/>
          </a:xfrm>
          <a:prstGeom prst="rect">
            <a:avLst/>
          </a:prstGeom>
        </p:spPr>
      </p:pic>
      <p:pic>
        <p:nvPicPr>
          <p:cNvPr id="3" name="Picture 2"/>
          <p:cNvPicPr>
            <a:picLocks noChangeAspect="1"/>
          </p:cNvPicPr>
          <p:nvPr/>
        </p:nvPicPr>
        <p:blipFill>
          <a:blip r:embed="rId4" cstate="print"/>
          <a:stretch>
            <a:fillRect/>
          </a:stretch>
        </p:blipFill>
        <p:spPr>
          <a:xfrm>
            <a:off x="5440776" y="4140783"/>
            <a:ext cx="2691644" cy="2024024"/>
          </a:xfrm>
          <a:prstGeom prst="rect">
            <a:avLst/>
          </a:prstGeom>
        </p:spPr>
      </p:pic>
    </p:spTree>
    <p:extLst>
      <p:ext uri="{BB962C8B-B14F-4D97-AF65-F5344CB8AC3E}">
        <p14:creationId xmlns:p14="http://schemas.microsoft.com/office/powerpoint/2010/main" val="23142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9">
            <a:extLst>
              <a:ext uri="{FF2B5EF4-FFF2-40B4-BE49-F238E27FC236}">
                <a16:creationId xmlns=""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 xmlns:a16="http://schemas.microsoft.com/office/drawing/2014/main" id="{9C1025B1-48E5-E1B2-C70F-BE5A57F99B30}"/>
              </a:ext>
            </a:extLst>
          </p:cNvPr>
          <p:cNvPicPr>
            <a:picLocks noChangeAspect="1"/>
          </p:cNvPicPr>
          <p:nvPr/>
        </p:nvPicPr>
        <p:blipFill rotWithShape="1">
          <a:blip r:embed="rId2"/>
          <a:srcRect r="13816" b="9089"/>
          <a:stretch/>
        </p:blipFill>
        <p:spPr>
          <a:xfrm>
            <a:off x="2642616" y="10"/>
            <a:ext cx="6501384" cy="6857990"/>
          </a:xfrm>
          <a:prstGeom prst="rect">
            <a:avLst/>
          </a:prstGeom>
        </p:spPr>
      </p:pic>
      <p:sp>
        <p:nvSpPr>
          <p:cNvPr id="33" name="Rectangle 21">
            <a:extLst>
              <a:ext uri="{FF2B5EF4-FFF2-40B4-BE49-F238E27FC236}">
                <a16:creationId xmlns="" xmlns:a16="http://schemas.microsoft.com/office/drawing/2014/main"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9BB608DE-877B-085B-1F00-5DD37A9A1428}"/>
              </a:ext>
            </a:extLst>
          </p:cNvPr>
          <p:cNvSpPr txBox="1"/>
          <p:nvPr/>
        </p:nvSpPr>
        <p:spPr>
          <a:xfrm>
            <a:off x="284402" y="1122363"/>
            <a:ext cx="3324436"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1" dirty="0">
                <a:latin typeface="+mj-lt"/>
                <a:ea typeface="+mj-ea"/>
                <a:cs typeface="+mj-cs"/>
              </a:rPr>
              <a:t>What is </a:t>
            </a:r>
            <a:r>
              <a:rPr lang="en-US" sz="4200" b="1" dirty="0" smtClean="0">
                <a:latin typeface="+mj-lt"/>
                <a:ea typeface="+mj-ea"/>
                <a:cs typeface="+mj-cs"/>
              </a:rPr>
              <a:t>ATL?</a:t>
            </a:r>
            <a:endParaRPr lang="en-US" sz="4200" dirty="0">
              <a:latin typeface="+mj-lt"/>
              <a:ea typeface="+mj-ea"/>
              <a:cs typeface="+mj-cs"/>
            </a:endParaRPr>
          </a:p>
        </p:txBody>
      </p:sp>
      <p:sp>
        <p:nvSpPr>
          <p:cNvPr id="34" name="Rectangle 2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10" descr="A picture containing graphical user interface&#10;&#10;Description automatically generated">
            <a:extLst>
              <a:ext uri="{FF2B5EF4-FFF2-40B4-BE49-F238E27FC236}">
                <a16:creationId xmlns="" xmlns:a16="http://schemas.microsoft.com/office/drawing/2014/main" id="{35A1F1F3-2A30-E2FC-0418-AFF1C286AB56}"/>
              </a:ext>
            </a:extLst>
          </p:cNvPr>
          <p:cNvPicPr>
            <a:picLocks noChangeAspect="1"/>
          </p:cNvPicPr>
          <p:nvPr/>
        </p:nvPicPr>
        <p:blipFill>
          <a:blip r:embed="rId3"/>
          <a:stretch>
            <a:fillRect/>
          </a:stretch>
        </p:blipFill>
        <p:spPr>
          <a:xfrm>
            <a:off x="6165850" y="207816"/>
            <a:ext cx="2938581" cy="594687"/>
          </a:xfrm>
          <a:prstGeom prst="rect">
            <a:avLst/>
          </a:prstGeom>
        </p:spPr>
      </p:pic>
    </p:spTree>
    <p:extLst>
      <p:ext uri="{BB962C8B-B14F-4D97-AF65-F5344CB8AC3E}">
        <p14:creationId xmlns:p14="http://schemas.microsoft.com/office/powerpoint/2010/main" val="368160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 xmlns:a16="http://schemas.microsoft.com/office/drawing/2014/main" id="{B19D093C-27FB-4032-B282-42C4563F2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2701411"/>
            <a:ext cx="2686555" cy="3196856"/>
          </a:xfrm>
        </p:spPr>
        <p:txBody>
          <a:bodyPr anchor="t">
            <a:normAutofit/>
          </a:bodyPr>
          <a:lstStyle/>
          <a:p>
            <a:r>
              <a:rPr lang="en-AU" sz="4200">
                <a:solidFill>
                  <a:schemeClr val="bg1"/>
                </a:solidFill>
              </a:rPr>
              <a:t>What is a sensor?</a:t>
            </a:r>
          </a:p>
        </p:txBody>
      </p:sp>
      <p:grpSp>
        <p:nvGrpSpPr>
          <p:cNvPr id="30" name="Group 23">
            <a:extLst>
              <a:ext uri="{FF2B5EF4-FFF2-40B4-BE49-F238E27FC236}">
                <a16:creationId xmlns="" xmlns:a16="http://schemas.microsoft.com/office/drawing/2014/main" id="{35EE815E-1BD3-4777-B652-6D98825BF66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75467" y="681628"/>
            <a:ext cx="846288" cy="847206"/>
            <a:chOff x="668003" y="1684057"/>
            <a:chExt cx="1128382" cy="847206"/>
          </a:xfrm>
        </p:grpSpPr>
        <p:sp>
          <p:nvSpPr>
            <p:cNvPr id="25" name="Freeform 5">
              <a:extLst>
                <a:ext uri="{FF2B5EF4-FFF2-40B4-BE49-F238E27FC236}">
                  <a16:creationId xmlns="" xmlns:a16="http://schemas.microsoft.com/office/drawing/2014/main" id="{E6692982-4A7D-4392-87CD-F0CD4B027DD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 xmlns:a16="http://schemas.microsoft.com/office/drawing/2014/main" id="{196485F7-F277-4123-AC53-98EA4C858774}"/>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1" name="Content Placeholder 2">
            <a:extLst>
              <a:ext uri="{FF2B5EF4-FFF2-40B4-BE49-F238E27FC236}">
                <a16:creationId xmlns="" xmlns:a16="http://schemas.microsoft.com/office/drawing/2014/main" id="{1A8ACD39-D0B7-F397-58DB-9AAA8DA2F9C3}"/>
              </a:ext>
            </a:extLst>
          </p:cNvPr>
          <p:cNvGraphicFramePr>
            <a:graphicFrameLocks noGrp="1"/>
          </p:cNvGraphicFramePr>
          <p:nvPr>
            <p:ph idx="1"/>
            <p:extLst>
              <p:ext uri="{D42A27DB-BD31-4B8C-83A1-F6EECF244321}">
                <p14:modId xmlns:p14="http://schemas.microsoft.com/office/powerpoint/2010/main" val="1496310972"/>
              </p:ext>
            </p:extLst>
          </p:nvPr>
        </p:nvGraphicFramePr>
        <p:xfrm>
          <a:off x="3837489" y="933454"/>
          <a:ext cx="493389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 name="Picture 5" descr="A picture containing graphical user interface&#10;&#10;Description automatically generated">
            <a:extLst>
              <a:ext uri="{FF2B5EF4-FFF2-40B4-BE49-F238E27FC236}">
                <a16:creationId xmlns="" xmlns:a16="http://schemas.microsoft.com/office/drawing/2014/main" id="{E490D245-2B9D-EF7D-42FF-5A72280FCB80}"/>
              </a:ext>
            </a:extLst>
          </p:cNvPr>
          <p:cNvPicPr>
            <a:picLocks noChangeAspect="1"/>
          </p:cNvPicPr>
          <p:nvPr/>
        </p:nvPicPr>
        <p:blipFill>
          <a:blip r:embed="rId7"/>
          <a:stretch>
            <a:fillRect/>
          </a:stretch>
        </p:blipFill>
        <p:spPr>
          <a:xfrm>
            <a:off x="6481234" y="226539"/>
            <a:ext cx="2573867" cy="499422"/>
          </a:xfrm>
          <a:prstGeom prst="rect">
            <a:avLst/>
          </a:prstGeom>
        </p:spPr>
      </p:pic>
    </p:spTree>
    <p:extLst>
      <p:ext uri="{BB962C8B-B14F-4D97-AF65-F5344CB8AC3E}">
        <p14:creationId xmlns:p14="http://schemas.microsoft.com/office/powerpoint/2010/main" val="37184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97691" y="1538879"/>
            <a:ext cx="4180109" cy="3683638"/>
          </a:xfrm>
        </p:spPr>
        <p:txBody>
          <a:bodyPr vert="horz" lIns="91440" tIns="45720" rIns="91440" bIns="45720" rtlCol="0" anchor="b">
            <a:normAutofit/>
          </a:bodyPr>
          <a:lstStyle/>
          <a:p>
            <a:pPr algn="r">
              <a:lnSpc>
                <a:spcPct val="90000"/>
              </a:lnSpc>
            </a:pPr>
            <a:r>
              <a:rPr lang="en-US" sz="3900" b="1">
                <a:solidFill>
                  <a:schemeClr val="bg1"/>
                </a:solidFill>
              </a:rPr>
              <a:t>Ultrasonic sensor </a:t>
            </a:r>
            <a:r>
              <a:rPr lang="en-US" sz="3900">
                <a:solidFill>
                  <a:schemeClr val="bg1"/>
                </a:solidFill>
              </a:rPr>
              <a:t/>
            </a:r>
            <a:br>
              <a:rPr lang="en-US" sz="3900">
                <a:solidFill>
                  <a:schemeClr val="bg1"/>
                </a:solidFill>
              </a:rPr>
            </a:br>
            <a:r>
              <a:rPr lang="en-US" sz="3900">
                <a:solidFill>
                  <a:schemeClr val="bg1"/>
                </a:solidFill>
              </a:rPr>
              <a:t>This sensor measures distance using sound waves which bounce back to the sensor</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pic>
        <p:nvPicPr>
          <p:cNvPr id="3" name="Picture 2"/>
          <p:cNvPicPr>
            <a:picLocks noChangeAspect="1"/>
          </p:cNvPicPr>
          <p:nvPr/>
        </p:nvPicPr>
        <p:blipFill>
          <a:blip r:embed="rId3"/>
          <a:stretch>
            <a:fillRect/>
          </a:stretch>
        </p:blipFill>
        <p:spPr>
          <a:xfrm>
            <a:off x="5973540" y="2018967"/>
            <a:ext cx="2845330" cy="2635075"/>
          </a:xfrm>
          <a:prstGeom prst="rect">
            <a:avLst/>
          </a:prstGeom>
        </p:spPr>
      </p:pic>
    </p:spTree>
    <p:extLst>
      <p:ext uri="{BB962C8B-B14F-4D97-AF65-F5344CB8AC3E}">
        <p14:creationId xmlns:p14="http://schemas.microsoft.com/office/powerpoint/2010/main" val="99246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93965" y="1538878"/>
            <a:ext cx="4668980" cy="4861921"/>
          </a:xfrm>
        </p:spPr>
        <p:txBody>
          <a:bodyPr vert="horz" lIns="91440" tIns="45720" rIns="91440" bIns="45720" rtlCol="0" anchor="b">
            <a:normAutofit fontScale="90000"/>
          </a:bodyPr>
          <a:lstStyle/>
          <a:p>
            <a:pPr>
              <a:lnSpc>
                <a:spcPct val="90000"/>
              </a:lnSpc>
            </a:pPr>
            <a:r>
              <a:rPr lang="en-US" sz="3900" b="1" dirty="0" smtClean="0">
                <a:solidFill>
                  <a:schemeClr val="bg1"/>
                </a:solidFill>
              </a:rPr>
              <a:t>LED</a:t>
            </a:r>
            <a:r>
              <a:rPr lang="en-US" sz="3900" dirty="0">
                <a:solidFill>
                  <a:schemeClr val="bg1"/>
                </a:solidFill>
              </a:rPr>
              <a:t/>
            </a:r>
            <a:br>
              <a:rPr lang="en-US" sz="3900" dirty="0">
                <a:solidFill>
                  <a:schemeClr val="bg1"/>
                </a:solidFill>
              </a:rPr>
            </a:br>
            <a:r>
              <a:rPr lang="en-US" sz="3900" dirty="0">
                <a:solidFill>
                  <a:schemeClr val="bg1"/>
                </a:solidFill>
              </a:rPr>
              <a:t>a light-emitting diode (a semiconductor diode which glows when a voltage is applied).</a:t>
            </a:r>
            <a:br>
              <a:rPr lang="en-US" sz="3900" dirty="0">
                <a:solidFill>
                  <a:schemeClr val="bg1"/>
                </a:solidFill>
              </a:rPr>
            </a:br>
            <a:r>
              <a:rPr lang="en-US" sz="3900" dirty="0">
                <a:solidFill>
                  <a:schemeClr val="bg1"/>
                </a:solidFill>
              </a:rPr>
              <a:t>"light sources can be fluorescent tubes, optical </a:t>
            </a:r>
            <a:r>
              <a:rPr lang="en-US" sz="3900" dirty="0" err="1">
                <a:solidFill>
                  <a:schemeClr val="bg1"/>
                </a:solidFill>
              </a:rPr>
              <a:t>fibres</a:t>
            </a:r>
            <a:r>
              <a:rPr lang="en-US" sz="3900" dirty="0">
                <a:solidFill>
                  <a:schemeClr val="bg1"/>
                </a:solidFill>
              </a:rPr>
              <a:t>, or LEDs"</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sp>
        <p:nvSpPr>
          <p:cNvPr id="5" name="AutoShape 4" descr="Buy 5mm DIP LED White Online at Best Price in India | Rob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uy 5mm DIP LED White Online at Best Price in India | Robu.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Buy 5mm DIP LED White Online at Best Price in India | Robu.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4117" y="2321647"/>
            <a:ext cx="2749118" cy="274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2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93965" y="1538878"/>
            <a:ext cx="4668980" cy="4861921"/>
          </a:xfrm>
        </p:spPr>
        <p:txBody>
          <a:bodyPr vert="horz" lIns="91440" tIns="45720" rIns="91440" bIns="45720" rtlCol="0" anchor="b">
            <a:normAutofit/>
          </a:bodyPr>
          <a:lstStyle/>
          <a:p>
            <a:pPr>
              <a:lnSpc>
                <a:spcPct val="90000"/>
              </a:lnSpc>
            </a:pPr>
            <a:r>
              <a:rPr lang="en-US" sz="3900" b="1" dirty="0">
                <a:solidFill>
                  <a:schemeClr val="bg1"/>
                </a:solidFill>
              </a:rPr>
              <a:t> </a:t>
            </a:r>
            <a:r>
              <a:rPr lang="en-US" sz="3900" b="1" dirty="0" smtClean="0">
                <a:solidFill>
                  <a:schemeClr val="bg1"/>
                </a:solidFill>
              </a:rPr>
              <a:t>Buzzer </a:t>
            </a:r>
            <a:r>
              <a:rPr lang="en-US" sz="3900" dirty="0">
                <a:solidFill>
                  <a:schemeClr val="bg1"/>
                </a:solidFill>
              </a:rPr>
              <a:t/>
            </a:r>
            <a:br>
              <a:rPr lang="en-US" sz="3900" dirty="0">
                <a:solidFill>
                  <a:schemeClr val="bg1"/>
                </a:solidFill>
              </a:rPr>
            </a:br>
            <a:r>
              <a:rPr lang="en-US" sz="3900" dirty="0">
                <a:solidFill>
                  <a:schemeClr val="bg1"/>
                </a:solidFill>
              </a:rPr>
              <a:t>A buzzer or beeper is an audio signaling device, which may be mechanical, electromechanical, or piezoelectric (</a:t>
            </a:r>
            <a:r>
              <a:rPr lang="en-US" sz="3900" dirty="0" err="1">
                <a:solidFill>
                  <a:schemeClr val="bg1"/>
                </a:solidFill>
              </a:rPr>
              <a:t>piezo</a:t>
            </a:r>
            <a:r>
              <a:rPr lang="en-US" sz="3900" dirty="0">
                <a:solidFill>
                  <a:schemeClr val="bg1"/>
                </a:solidFill>
              </a:rPr>
              <a:t> for short). </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sp>
        <p:nvSpPr>
          <p:cNvPr id="5" name="AutoShape 4" descr="Buy 5mm DIP LED White Online at Best Price in India | Rob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uy 5mm DIP LED White Online at Best Price in India | Robu.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2" descr="Active Buzzer PCB Mountable 3.3-5V 10mm | Floricx"/>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4" name="Picture 4" descr="Standard Buzzer. Operates From 3 To 27 VDC – Buy Online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345" y="2058988"/>
            <a:ext cx="3255096" cy="325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16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93965" y="1538878"/>
            <a:ext cx="4668980" cy="4861921"/>
          </a:xfrm>
        </p:spPr>
        <p:txBody>
          <a:bodyPr vert="horz" lIns="91440" tIns="45720" rIns="91440" bIns="45720" rtlCol="0" anchor="b">
            <a:normAutofit/>
          </a:bodyPr>
          <a:lstStyle/>
          <a:p>
            <a:pPr>
              <a:lnSpc>
                <a:spcPct val="90000"/>
              </a:lnSpc>
            </a:pPr>
            <a:r>
              <a:rPr lang="en-US" sz="3900" b="1" dirty="0" smtClean="0">
                <a:solidFill>
                  <a:schemeClr val="bg1"/>
                </a:solidFill>
              </a:rPr>
              <a:t>LDR</a:t>
            </a:r>
            <a:r>
              <a:rPr lang="en-US" sz="3900" dirty="0">
                <a:solidFill>
                  <a:schemeClr val="bg1"/>
                </a:solidFill>
              </a:rPr>
              <a:t/>
            </a:r>
            <a:br>
              <a:rPr lang="en-US" sz="3900" dirty="0">
                <a:solidFill>
                  <a:schemeClr val="bg1"/>
                </a:solidFill>
              </a:rPr>
            </a:br>
            <a:r>
              <a:rPr lang="en-US" sz="3900" dirty="0">
                <a:solidFill>
                  <a:schemeClr val="bg1"/>
                </a:solidFill>
              </a:rPr>
              <a:t> </a:t>
            </a:r>
            <a:r>
              <a:rPr lang="en-US" sz="3900" dirty="0" err="1">
                <a:solidFill>
                  <a:schemeClr val="bg1"/>
                </a:solidFill>
              </a:rPr>
              <a:t>LDR</a:t>
            </a:r>
            <a:r>
              <a:rPr lang="en-US" sz="3900" dirty="0">
                <a:solidFill>
                  <a:schemeClr val="bg1"/>
                </a:solidFill>
              </a:rPr>
              <a:t> (Light Dependent Resistor) as the name states is a special type of resistor that works on the photoconductivity principle </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sp>
        <p:nvSpPr>
          <p:cNvPr id="5" name="AutoShape 4" descr="Buy 5mm DIP LED White Online at Best Price in India | Rob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uy 5mm DIP LED White Online at Best Price in India | Robu.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descr="LDR Sensor Module – TOMSON ELECTRON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6015" y="1761535"/>
            <a:ext cx="3032138" cy="303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39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93965" y="1538878"/>
            <a:ext cx="4668980" cy="4570977"/>
          </a:xfrm>
        </p:spPr>
        <p:txBody>
          <a:bodyPr vert="horz" lIns="91440" tIns="45720" rIns="91440" bIns="45720" rtlCol="0" anchor="b">
            <a:normAutofit/>
          </a:bodyPr>
          <a:lstStyle/>
          <a:p>
            <a:pPr>
              <a:lnSpc>
                <a:spcPct val="90000"/>
              </a:lnSpc>
            </a:pPr>
            <a:r>
              <a:rPr lang="en-US" sz="3900" b="1" dirty="0" smtClean="0">
                <a:solidFill>
                  <a:schemeClr val="bg1"/>
                </a:solidFill>
              </a:rPr>
              <a:t>PUMP</a:t>
            </a:r>
            <a:r>
              <a:rPr lang="en-US" sz="3900" dirty="0">
                <a:solidFill>
                  <a:schemeClr val="bg1"/>
                </a:solidFill>
              </a:rPr>
              <a:t/>
            </a:r>
            <a:br>
              <a:rPr lang="en-US" sz="3900" dirty="0">
                <a:solidFill>
                  <a:schemeClr val="bg1"/>
                </a:solidFill>
              </a:rPr>
            </a:br>
            <a:r>
              <a:rPr lang="en-US" sz="3900" dirty="0">
                <a:solidFill>
                  <a:schemeClr val="bg1"/>
                </a:solidFill>
              </a:rPr>
              <a:t>DC powered pumps use direct current from motor, battery, or solar power to move fluid in a variety of ways.</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sp>
        <p:nvSpPr>
          <p:cNvPr id="5" name="AutoShape 4" descr="Buy 5mm DIP LED White Online at Best Price in India | Rob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uy 5mm DIP LED White Online at Best Price in India | Robu.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3V-12V Submersible Pump DC Water Pump by Vinay Enterprises, 3v-12v  submersible pump dc water pump | ID - 57208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672" y="2078181"/>
            <a:ext cx="3405328" cy="270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49383" y="1538878"/>
            <a:ext cx="4528418" cy="4806503"/>
          </a:xfrm>
        </p:spPr>
        <p:txBody>
          <a:bodyPr vert="horz" lIns="91440" tIns="45720" rIns="91440" bIns="45720" rtlCol="0" anchor="b">
            <a:noAutofit/>
          </a:bodyPr>
          <a:lstStyle/>
          <a:p>
            <a:pPr>
              <a:lnSpc>
                <a:spcPct val="90000"/>
              </a:lnSpc>
            </a:pPr>
            <a:r>
              <a:rPr lang="en-US" sz="4000" b="1" dirty="0" smtClean="0">
                <a:solidFill>
                  <a:schemeClr val="bg1"/>
                </a:solidFill>
              </a:rPr>
              <a:t>Infrared  </a:t>
            </a:r>
            <a:r>
              <a:rPr lang="en-US" sz="4000" b="1" dirty="0">
                <a:solidFill>
                  <a:schemeClr val="bg1"/>
                </a:solidFill>
              </a:rPr>
              <a:t>sensor </a:t>
            </a:r>
            <a:r>
              <a:rPr lang="en-US" sz="2400" dirty="0">
                <a:solidFill>
                  <a:schemeClr val="bg1"/>
                </a:solidFill>
              </a:rPr>
              <a:t/>
            </a:r>
            <a:br>
              <a:rPr lang="en-US" sz="2400" dirty="0">
                <a:solidFill>
                  <a:schemeClr val="bg1"/>
                </a:solidFill>
              </a:rPr>
            </a:br>
            <a:r>
              <a:rPr lang="en-US" sz="2400" dirty="0">
                <a:solidFill>
                  <a:schemeClr val="bg1"/>
                </a:solidFill>
              </a:rPr>
              <a:t>IR sensor is an electronic device, that emits the light in order to sense some object of the surroundings. An IR sensor can measure the heat of an object as well as detects the motion. Usually, in the infrared spectrum, all the objects radiate some form of thermal radiation. These types of radiations are invisible to our eyes, but infrared sensor can detect these radiations.</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pic>
        <p:nvPicPr>
          <p:cNvPr id="1026" name="Picture 2" descr="IR sen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189" y="1524000"/>
            <a:ext cx="3241964" cy="3241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7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4690" y="1487286"/>
            <a:ext cx="5098473" cy="4626394"/>
          </a:xfrm>
        </p:spPr>
        <p:txBody>
          <a:bodyPr vert="horz" lIns="91440" tIns="45720" rIns="91440" bIns="45720" rtlCol="0" anchor="b">
            <a:noAutofit/>
          </a:bodyPr>
          <a:lstStyle/>
          <a:p>
            <a:pPr marL="571500" indent="-571500">
              <a:lnSpc>
                <a:spcPct val="90000"/>
              </a:lnSpc>
              <a:buFont typeface="Arial" pitchFamily="34" charset="0"/>
              <a:buChar char="•"/>
            </a:pPr>
            <a:r>
              <a:rPr lang="en-US" sz="4000" b="1" dirty="0" smtClean="0">
                <a:solidFill>
                  <a:schemeClr val="bg1"/>
                </a:solidFill>
              </a:rPr>
              <a:t>Relay Module</a:t>
            </a:r>
            <a:r>
              <a:rPr lang="en-US" sz="2400" dirty="0" smtClean="0">
                <a:solidFill>
                  <a:schemeClr val="bg1"/>
                </a:solidFill>
              </a:rPr>
              <a:t/>
            </a:r>
            <a:br>
              <a:rPr lang="en-US" sz="2400" dirty="0" smtClean="0">
                <a:solidFill>
                  <a:schemeClr val="bg1"/>
                </a:solidFill>
              </a:rPr>
            </a:br>
            <a:r>
              <a:rPr lang="en-US" sz="2400" dirty="0" smtClean="0">
                <a:solidFill>
                  <a:schemeClr val="bg1"/>
                </a:solidFill>
              </a:rPr>
              <a:t>It can be used to control various appliances and other types of equipment with a large current. It can be controlled directly with 3.3V or 5V logic signals from a microcontroller</a:t>
            </a:r>
            <a:br>
              <a:rPr lang="en-US" sz="2400" dirty="0" smtClean="0">
                <a:solidFill>
                  <a:schemeClr val="bg1"/>
                </a:solidFill>
              </a:rPr>
            </a:br>
            <a:r>
              <a:rPr lang="en-US" sz="2000" dirty="0" smtClean="0">
                <a:solidFill>
                  <a:schemeClr val="bg1"/>
                </a:solidFill>
              </a:rPr>
              <a:t>GND </a:t>
            </a:r>
            <a:r>
              <a:rPr lang="en-US" sz="2000" dirty="0">
                <a:solidFill>
                  <a:schemeClr val="bg1"/>
                </a:solidFill>
              </a:rPr>
              <a:t>– Connect 0V to this pin.</a:t>
            </a:r>
            <a:br>
              <a:rPr lang="en-US" sz="2000" dirty="0">
                <a:solidFill>
                  <a:schemeClr val="bg1"/>
                </a:solidFill>
              </a:rPr>
            </a:br>
            <a:r>
              <a:rPr lang="en-US" sz="2000" dirty="0">
                <a:solidFill>
                  <a:schemeClr val="bg1"/>
                </a:solidFill>
              </a:rPr>
              <a:t>IN1 – Controls relay 1, active Low Relay will turn on when this input goes below about 2.0V</a:t>
            </a:r>
            <a:br>
              <a:rPr lang="en-US" sz="2000" dirty="0">
                <a:solidFill>
                  <a:schemeClr val="bg1"/>
                </a:solidFill>
              </a:rPr>
            </a:br>
            <a:r>
              <a:rPr lang="en-US" sz="2000" dirty="0">
                <a:solidFill>
                  <a:schemeClr val="bg1"/>
                </a:solidFill>
              </a:rPr>
              <a:t>IN2 – Controls relay 2, active Low Relay will turn on when this input goes below about 2.0V</a:t>
            </a:r>
            <a:br>
              <a:rPr lang="en-US" sz="2000" dirty="0">
                <a:solidFill>
                  <a:schemeClr val="bg1"/>
                </a:solidFill>
              </a:rPr>
            </a:br>
            <a:r>
              <a:rPr lang="en-US" sz="2000" dirty="0">
                <a:solidFill>
                  <a:schemeClr val="bg1"/>
                </a:solidFill>
              </a:rPr>
              <a:t>VCC – Connect 5V to this pin. Is used to power the </a:t>
            </a:r>
            <a:r>
              <a:rPr lang="en-US" sz="2000" dirty="0" err="1">
                <a:solidFill>
                  <a:schemeClr val="bg1"/>
                </a:solidFill>
              </a:rPr>
              <a:t>optocouplers</a:t>
            </a:r>
            <a:endParaRPr lang="en-US" sz="2000" dirty="0">
              <a:solidFill>
                <a:schemeClr val="bg1"/>
              </a:solidFill>
            </a:endParaRP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pic>
        <p:nvPicPr>
          <p:cNvPr id="2050" name="Picture 2" descr="2 Channel isolated 5V 10A relay module Optocoupler for Arduino PIC ARM (Robu.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0473" y="2095644"/>
            <a:ext cx="2666711" cy="266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3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Buy L298N Based Motor Driver Module – 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628" y="1595196"/>
            <a:ext cx="3489372" cy="3976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6254" y="1487286"/>
            <a:ext cx="5181599" cy="4626394"/>
          </a:xfrm>
        </p:spPr>
        <p:txBody>
          <a:bodyPr vert="horz" lIns="91440" tIns="45720" rIns="91440" bIns="45720" rtlCol="0" anchor="b">
            <a:noAutofit/>
          </a:bodyPr>
          <a:lstStyle/>
          <a:p>
            <a:pPr marL="571500" indent="-571500">
              <a:lnSpc>
                <a:spcPct val="90000"/>
              </a:lnSpc>
              <a:buFont typeface="Arial" pitchFamily="34" charset="0"/>
              <a:buChar char="•"/>
            </a:pPr>
            <a:r>
              <a:rPr lang="en-US" sz="4000" b="1" dirty="0" smtClean="0">
                <a:solidFill>
                  <a:schemeClr val="bg1"/>
                </a:solidFill>
              </a:rPr>
              <a:t>Motor Driver </a:t>
            </a:r>
            <a:r>
              <a:rPr lang="en-US" sz="2400" dirty="0" smtClean="0">
                <a:solidFill>
                  <a:schemeClr val="bg1"/>
                </a:solidFill>
              </a:rPr>
              <a:t/>
            </a:r>
            <a:br>
              <a:rPr lang="en-US" sz="2400" dirty="0" smtClean="0">
                <a:solidFill>
                  <a:schemeClr val="bg1"/>
                </a:solidFill>
              </a:rPr>
            </a:br>
            <a:r>
              <a:rPr lang="en-US" sz="2400" dirty="0">
                <a:solidFill>
                  <a:schemeClr val="bg1"/>
                </a:solidFill>
              </a:rPr>
              <a:t> Motor Driver Module is a high power motor driver perfect for driving DC Motors and Stepper Motors. It uses the popular L298 motor driver IC and has the onboard 5V regulator which it can supply to an external circuit. It can control up to 4 DC motors, or 2 DC motors with directional and speed control</a:t>
            </a:r>
            <a:endParaRPr lang="en-US" sz="2000" dirty="0">
              <a:solidFill>
                <a:schemeClr val="bg1"/>
              </a:solidFill>
            </a:endParaRP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3"/>
          <a:stretch>
            <a:fillRect/>
          </a:stretch>
        </p:blipFill>
        <p:spPr>
          <a:xfrm>
            <a:off x="6310961" y="300897"/>
            <a:ext cx="2587192" cy="471019"/>
          </a:xfrm>
          <a:prstGeom prst="rect">
            <a:avLst/>
          </a:prstGeom>
        </p:spPr>
      </p:pic>
    </p:spTree>
    <p:extLst>
      <p:ext uri="{BB962C8B-B14F-4D97-AF65-F5344CB8AC3E}">
        <p14:creationId xmlns:p14="http://schemas.microsoft.com/office/powerpoint/2010/main" val="139538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0" y="1439674"/>
            <a:ext cx="5181599" cy="3707014"/>
          </a:xfrm>
        </p:spPr>
        <p:txBody>
          <a:bodyPr vert="horz" lIns="91440" tIns="45720" rIns="91440" bIns="45720" rtlCol="0" anchor="b">
            <a:noAutofit/>
          </a:bodyPr>
          <a:lstStyle/>
          <a:p>
            <a:pPr>
              <a:lnSpc>
                <a:spcPct val="90000"/>
              </a:lnSpc>
            </a:pPr>
            <a:r>
              <a:rPr lang="en-US" sz="4000" b="1" dirty="0" smtClean="0">
                <a:solidFill>
                  <a:schemeClr val="bg1"/>
                </a:solidFill>
              </a:rPr>
              <a:t>HC 05</a:t>
            </a:r>
            <a:br>
              <a:rPr lang="en-US" sz="4000" b="1" dirty="0" smtClean="0">
                <a:solidFill>
                  <a:schemeClr val="bg1"/>
                </a:solidFill>
              </a:rPr>
            </a:br>
            <a:r>
              <a:rPr lang="en-US" sz="4000" b="1" dirty="0" smtClean="0">
                <a:solidFill>
                  <a:schemeClr val="bg1"/>
                </a:solidFill>
              </a:rPr>
              <a:t>(BLUETOOTH MODULE) </a:t>
            </a:r>
            <a:r>
              <a:rPr lang="en-US" sz="2400" dirty="0" smtClean="0">
                <a:solidFill>
                  <a:schemeClr val="bg1"/>
                </a:solidFill>
              </a:rPr>
              <a:t/>
            </a:r>
            <a:br>
              <a:rPr lang="en-US" sz="2400" dirty="0" smtClean="0">
                <a:solidFill>
                  <a:schemeClr val="bg1"/>
                </a:solidFill>
              </a:rPr>
            </a:br>
            <a:r>
              <a:rPr lang="en-US" sz="2400" dirty="0">
                <a:solidFill>
                  <a:schemeClr val="bg1"/>
                </a:solidFill>
              </a:rPr>
              <a:t> The HC-05 module is a Bluetooth SPP (Serial Port Protocol) module, which means it communicates with the </a:t>
            </a:r>
            <a:r>
              <a:rPr lang="en-US" sz="2400" dirty="0" err="1">
                <a:solidFill>
                  <a:schemeClr val="bg1"/>
                </a:solidFill>
              </a:rPr>
              <a:t>Arduino</a:t>
            </a:r>
            <a:r>
              <a:rPr lang="en-US" sz="2400" dirty="0">
                <a:solidFill>
                  <a:schemeClr val="bg1"/>
                </a:solidFill>
              </a:rPr>
              <a:t> via the Serial Communication</a:t>
            </a:r>
            <a:endParaRPr lang="en-US" sz="2000" dirty="0">
              <a:solidFill>
                <a:schemeClr val="bg1"/>
              </a:solidFill>
            </a:endParaRP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pic>
        <p:nvPicPr>
          <p:cNvPr id="10" name="Picture 2" descr="https://microcontrollerslab.com/wp-content/uploads/2020/01/HC-05-Bluetooth-Module-Pin-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442" y="1439674"/>
            <a:ext cx="3510558" cy="322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3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 xmlns:a16="http://schemas.microsoft.com/office/drawing/2014/main" id="{E8A8EAB8-D2FF-444D-B34B-7D32F106A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 xmlns:a16="http://schemas.microsoft.com/office/drawing/2014/main" id="{68971EA9-5B70-DA9C-8BEA-58121D76C852}"/>
              </a:ext>
            </a:extLst>
          </p:cNvPr>
          <p:cNvSpPr>
            <a:spLocks noGrp="1"/>
          </p:cNvSpPr>
          <p:nvPr>
            <p:ph type="title"/>
          </p:nvPr>
        </p:nvSpPr>
        <p:spPr>
          <a:xfrm>
            <a:off x="628650" y="407158"/>
            <a:ext cx="3530753" cy="1225650"/>
          </a:xfrm>
        </p:spPr>
        <p:txBody>
          <a:bodyPr anchor="b">
            <a:normAutofit/>
          </a:bodyPr>
          <a:lstStyle/>
          <a:p>
            <a:r>
              <a:rPr lang="en-US" sz="3300" dirty="0">
                <a:solidFill>
                  <a:schemeClr val="bg1"/>
                </a:solidFill>
                <a:cs typeface="Calibri"/>
              </a:rPr>
              <a:t>Mr. PRINCE KALRA</a:t>
            </a:r>
            <a:endParaRPr lang="en-US" sz="3300" dirty="0">
              <a:solidFill>
                <a:schemeClr val="bg1"/>
              </a:solidFill>
            </a:endParaRPr>
          </a:p>
        </p:txBody>
      </p:sp>
      <p:cxnSp>
        <p:nvCxnSpPr>
          <p:cNvPr id="60" name="Straight Connector 52">
            <a:extLst>
              <a:ext uri="{FF2B5EF4-FFF2-40B4-BE49-F238E27FC236}">
                <a16:creationId xmlns="" xmlns:a16="http://schemas.microsoft.com/office/drawing/2014/main" id="{EEA38897-7BA3-4408-8083-3235339C4A6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A027BAE1-F562-05F4-2238-1D9206B59028}"/>
              </a:ext>
            </a:extLst>
          </p:cNvPr>
          <p:cNvSpPr>
            <a:spLocks noGrp="1"/>
          </p:cNvSpPr>
          <p:nvPr>
            <p:ph idx="1"/>
          </p:nvPr>
        </p:nvSpPr>
        <p:spPr>
          <a:xfrm>
            <a:off x="35151" y="1909192"/>
            <a:ext cx="4859110" cy="3647710"/>
          </a:xfrm>
        </p:spPr>
        <p:txBody>
          <a:bodyPr vert="horz" lIns="91440" tIns="45720" rIns="91440" bIns="45720" rtlCol="0" anchor="t">
            <a:normAutofit fontScale="92500" lnSpcReduction="10000"/>
          </a:bodyPr>
          <a:lstStyle/>
          <a:p>
            <a:r>
              <a:rPr lang="en-US" sz="1700" dirty="0" err="1">
                <a:solidFill>
                  <a:schemeClr val="bg1"/>
                </a:solidFill>
                <a:ea typeface="+mn-lt"/>
                <a:cs typeface="+mn-lt"/>
              </a:rPr>
              <a:t>Er</a:t>
            </a:r>
            <a:r>
              <a:rPr lang="en-US" sz="1700" dirty="0">
                <a:solidFill>
                  <a:schemeClr val="bg1"/>
                </a:solidFill>
                <a:ea typeface="+mn-lt"/>
                <a:cs typeface="+mn-lt"/>
              </a:rPr>
              <a:t>. Prince Kalra is working with Chandigarh Institute of drones as a robotic engineer. He has completed </a:t>
            </a:r>
            <a:r>
              <a:rPr lang="en-US" sz="1700" dirty="0" smtClean="0">
                <a:solidFill>
                  <a:schemeClr val="bg1"/>
                </a:solidFill>
                <a:ea typeface="+mn-lt"/>
                <a:cs typeface="+mn-lt"/>
              </a:rPr>
              <a:t> </a:t>
            </a:r>
            <a:r>
              <a:rPr lang="en-US" sz="1700" dirty="0" err="1" smtClean="0">
                <a:solidFill>
                  <a:schemeClr val="bg1"/>
                </a:solidFill>
                <a:ea typeface="+mn-lt"/>
                <a:cs typeface="+mn-lt"/>
              </a:rPr>
              <a:t>B.tech</a:t>
            </a:r>
            <a:r>
              <a:rPr lang="en-US" sz="1700" dirty="0" smtClean="0">
                <a:solidFill>
                  <a:schemeClr val="bg1"/>
                </a:solidFill>
                <a:ea typeface="+mn-lt"/>
                <a:cs typeface="+mn-lt"/>
              </a:rPr>
              <a:t> </a:t>
            </a:r>
            <a:r>
              <a:rPr lang="en-US" sz="1700" dirty="0">
                <a:solidFill>
                  <a:schemeClr val="bg1"/>
                </a:solidFill>
                <a:ea typeface="+mn-lt"/>
                <a:cs typeface="+mn-lt"/>
              </a:rPr>
              <a:t>in Electronics and communication engineering from Chandigarh Group of Colleges </a:t>
            </a:r>
            <a:r>
              <a:rPr lang="en-US" sz="1700" dirty="0" smtClean="0">
                <a:solidFill>
                  <a:schemeClr val="bg1"/>
                </a:solidFill>
                <a:ea typeface="+mn-lt"/>
                <a:cs typeface="+mn-lt"/>
              </a:rPr>
              <a:t> </a:t>
            </a:r>
            <a:r>
              <a:rPr lang="en-US" sz="1700" dirty="0" err="1" smtClean="0">
                <a:solidFill>
                  <a:schemeClr val="bg1"/>
                </a:solidFill>
                <a:ea typeface="+mn-lt"/>
                <a:cs typeface="+mn-lt"/>
              </a:rPr>
              <a:t>Jhanjeri</a:t>
            </a:r>
            <a:r>
              <a:rPr lang="en-US" sz="1700" dirty="0" smtClean="0">
                <a:solidFill>
                  <a:schemeClr val="bg1"/>
                </a:solidFill>
                <a:ea typeface="+mn-lt"/>
                <a:cs typeface="+mn-lt"/>
              </a:rPr>
              <a:t> </a:t>
            </a:r>
            <a:r>
              <a:rPr lang="en-US" sz="1700" dirty="0">
                <a:solidFill>
                  <a:schemeClr val="bg1"/>
                </a:solidFill>
                <a:ea typeface="+mn-lt"/>
                <a:cs typeface="+mn-lt"/>
              </a:rPr>
              <a:t>Punjab. </a:t>
            </a:r>
            <a:endParaRPr lang="en-US" dirty="0">
              <a:solidFill>
                <a:schemeClr val="bg1"/>
              </a:solidFill>
            </a:endParaRPr>
          </a:p>
          <a:p>
            <a:r>
              <a:rPr lang="en-US" sz="1700" dirty="0">
                <a:solidFill>
                  <a:schemeClr val="bg1"/>
                </a:solidFill>
                <a:ea typeface="+mn-lt"/>
                <a:cs typeface="+mn-lt"/>
              </a:rPr>
              <a:t>He has good experience in Artificial Intelligence, Coding in C, C++, Python, Machine learning. Automation, IOT, Robotics, Web Development, 3D modeling, 3D printing and UAV(Unmanned Aerial Vehicle). UGV (unmanned Ground Vehicle). </a:t>
            </a:r>
            <a:endParaRPr lang="en-US" dirty="0"/>
          </a:p>
          <a:p>
            <a:r>
              <a:rPr lang="en-US" sz="1700" dirty="0">
                <a:solidFill>
                  <a:schemeClr val="bg1"/>
                </a:solidFill>
                <a:ea typeface="+mn-lt"/>
                <a:cs typeface="+mn-lt"/>
              </a:rPr>
              <a:t>He ensures that the machines operate safely, dependably, and with precision; identifies and implements modifications. He trained more than </a:t>
            </a:r>
            <a:r>
              <a:rPr lang="en-US" sz="1700" dirty="0" smtClean="0">
                <a:solidFill>
                  <a:schemeClr val="bg1"/>
                </a:solidFill>
                <a:ea typeface="+mn-lt"/>
                <a:cs typeface="+mn-lt"/>
              </a:rPr>
              <a:t>5000</a:t>
            </a:r>
            <a:r>
              <a:rPr lang="en-US" sz="1700" dirty="0">
                <a:solidFill>
                  <a:schemeClr val="bg1"/>
                </a:solidFill>
                <a:ea typeface="+mn-lt"/>
                <a:cs typeface="+mn-lt"/>
              </a:rPr>
              <a:t> students and Successfully Completed more than </a:t>
            </a:r>
            <a:r>
              <a:rPr lang="en-US" sz="1700" dirty="0" smtClean="0">
                <a:solidFill>
                  <a:schemeClr val="bg1"/>
                </a:solidFill>
                <a:ea typeface="+mn-lt"/>
                <a:cs typeface="+mn-lt"/>
              </a:rPr>
              <a:t>2000 </a:t>
            </a:r>
            <a:r>
              <a:rPr lang="en-US" sz="1700" dirty="0">
                <a:solidFill>
                  <a:schemeClr val="bg1"/>
                </a:solidFill>
                <a:ea typeface="+mn-lt"/>
                <a:cs typeface="+mn-lt"/>
              </a:rPr>
              <a:t>projects.</a:t>
            </a:r>
            <a:endParaRPr lang="en-US" sz="1700" dirty="0">
              <a:solidFill>
                <a:schemeClr val="bg1"/>
              </a:solidFill>
              <a:cs typeface="Calibri"/>
            </a:endParaRPr>
          </a:p>
        </p:txBody>
      </p:sp>
      <p:cxnSp>
        <p:nvCxnSpPr>
          <p:cNvPr id="61" name="Straight Connector 54">
            <a:extLst>
              <a:ext uri="{FF2B5EF4-FFF2-40B4-BE49-F238E27FC236}">
                <a16:creationId xmlns="" xmlns:a16="http://schemas.microsoft.com/office/drawing/2014/main" id="{F11AD06B-AB20-4097-8606-5DA00DBACE8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4077" r="71776"/>
          <a:stretch/>
        </p:blipFill>
        <p:spPr bwMode="auto">
          <a:xfrm>
            <a:off x="6502400" y="15903"/>
            <a:ext cx="2641600" cy="68420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5" descr="data:image/png;base64,%20iVBORw0KGgoAAAANSUhEUgAAAQQAAAHdCAYAAAD7OQftAAAAAXNSR0IArs4c6QAAAARnQU1BAACxjwv8YQUAAAAJcEhZcwAADsMAAA7DAcdvqGQAAP+lSURBVHhe1P1nnCTJdR2OnvLeV3tvpnu8N2tmd9Z7LhZu4RYgCEcDGlCkKFKPEkSKkERRlCiJ9tGKBAkQhLcLrPezO97b9r6ru8t7986JmiH5Przf/30hsKrZ3KrOysqMjLj33HMibkRa8H/B6wMf8n8i3h7/00I59+yf/+Ha/dr3+3/67mf+4e+fvq9YyGPTSA8++fFfwB23PYq//Ks/xd/83Z+iLdqBWKwd1Xoe6dwsytUcctk67rrzLvziL/y/YGmW8OyzX0Y0HsS+/QfQhBuFvA2ZTBnr6QT+4I9/D5PTU2jWrfyuiZ37XQhHLFiYLWJtiQWoWuB0OuEPWrBjVzt/l8HCfA7VMlCrWhGL92Lnrl3o6e3m5zC6ezqRWFuD1W5BHat45rmvYGWpjPHBA7hyYRqLS9MIBpxYXi6iWHbC4XCho72d169icnIW9VoDsYgDNlsDOkN7hxsPP3gnDt+6HzOTl9BAntfww+YoYXouhZnZHC5fncLqehbbRg7hx+7/SVibA6g2g6g1Gwg6qijOXsbsiTcQ8TRgtZTg97jgsFpQyGThsDvQsNrAgsDp88PnDyKTz6HuAJzRIJyhCNayeZw4fRHf+cEzWMxuwBmzIR7zA+WiKaPH50NivYpLlwuIBOL495/5DPYMD8FRyeHFN1/H57/8HezZMoL3PHo/6rks7I0aK6/Oym3CYrWChUKj2TR/3/gPFlqshf9rcr+2er2OGn/DWzIvq42/u3Ggw25HNpuF1+eFjeezudzmvPq9le+tUzfRaDRQb9RZxzwPd9mtdtazjXXJd55D56zWqvB4ffAH/NhIJfFb/+X3kSoCv/FbP4nPf+GvsZZZ5vmbsLtdbOcKT2tDuVKH3c+yWuvI55oIBGxwO5soZHk93qqD10DTgmKJdeqxYmjQB5+jhmqBN1OtoK3bw2vkMTVfx9q6HWnaXInlcDnttBUrIuEmojHA43Lh4pkcXM0ILDUfkpkEHM4a+gbdsDrLsLvYFh4b741bw4W1RAFtkSh+4sNP4m8//yUsLSRw3wOHMDrWxSP+L3ht2Vb9jVwhN1auOP7o4tnS6w+909NbyKV/b3Co3epxORGJhJFILOONN16m8Z2ic66jWi1hbW0Dhw8fgMtdR4ZOXqk0MTI0gn179mN6cgLPPfM8vvTlZ3gFK3bu3IeN9QIbXc7bg1I5hamJayjma7BZmhgY9MLOxsql6sZpnA4anM3JxqxhaTFPZ3PTeOoIRZ00MDXgGuYWLuPcpTPY2EggGu5Cd9cw5qZXYbfZ0dvdhiO334o7brmXRmLHzMwUASLNz1489NAdKBaymJ6YQrmUQtBnJ4A14LZzo9HFom709vbxPm5FLNyNrs5RrK8kMXltGqlkFidPzuHaxAoO37GXhuPj7wLojA3SyINoWJx0CJlGHT4a6tSl88hsLLNMTaTWN+gMViRWVpHJ5Xi/TuMEdqeLDmNBIBgmOHhhYZ0Xq1Xki1W89OIrmF9cRrZQRUdfjAAbQK1UYo0KSK08hwvlch0biSzmJifx2MMPorsjjp0H9mDH9mFcP38Kdx+5AyObhtHZ0Yb27i509HShvasTbdzata+jHW3c2jtbW1t7G9ricbS1xc33HR0d6Ojs4P444twXi0cQjUbNsfF4jIFB5YohEg0jHA4iFAryXgIIBv10Um5BOrqfzsjN7/fA7XbD63XDQ+d2ux1sEwI028hNgBBwRMIhbN+9A7VyifewGQMDvUgsJXDPPbdjeX4eLrZTKEBwpY00+dmAE+u3RvtrEu8IdwQmC7x+F+vWATtBx2JpoLfHg/X1NI+rIBxy8jsryrUKQgTZAu0smW4waDUJuj5+HyBmlOngNfT2dcHvC9CGNnDoln3o6YtjanYBI2NRWAn8NgcBiCHDQqwss918AS9BK4mz588z+BT4vQ1Xrs9hemHu7Q8In/3sgLuC8h9G453OT374Fz7953/+3Mb4FuvHSpXUI/VGBX6vB9evT2NiYhITU1eQL62zsjzYt3c3SqU8rl67yGhQBkGUrwadN4W33jyB0ydP4tp1OuFqBufOTeHypeu4cOEaI0rJGNZrr7+MpaVFVEt1RpcGQcJJ47GQATCKqFHZznLsJj+UeMzSYgGbN4/g1tt3Il9YBWxVWGgELqJzoVDGwtwqejp60RnvR3d7HwEijAijLGMQDTtANuDBxNVrjM7Ari2bkE0mkd5Iwu9yMHLb4GP5HWQHYiC0H6ytZpFJAX1dAzTCFRpTL/q6u3Hu/AROnJygA3kRa4vi1ltuQzzcDr+7DY26C9UGo4SiL5lHYX0VXeEARmhQ3Z0xdNKp5Aw93T3o6uqm4QRh4cXESSyMmk1FTjpJplDA9555Bt/89tME1llGYB8O3r4DhXKS0bpM4GWEbDQZVck2CgQeP0GChjg3vYbVuSXs3DyM9OIcgi6ej07V5NZgJMxtbJDFZZEjE8nl+HeeW7HCNq2gWKmhyAheZP3nyyx7tYEKo2uVkVjvDMaoEYDqNgfqLGeDYF2z0LydjJJuDyvNhSbby0rGYyXA2cxGEOe7nffs8hA4WU7ds5/AF2Db+Lnpb7GjYDTOIOBCMBZnm3rQRUA+fPediMSi6B8awP79u7DrlgO0g1k643QrMFhpuSxvpUTeIXshu7JYHIzwLFu9wfurcHeN9lMliDLQ2Avwsai9PVaEg14GlRJWEjU4PBa4fWSjAQ/rp8yAZDVBCU39tmZs1uO2wUlbWVxMGKBJMCB1disAVMBiM8DxSmRDVTKqSrXGOmsiS0C3EuQaPF+l3sT8QuntDwi//h8evi+ZSn9sdm7t+i/+3NO/oX1PvHfL/6jWir1d3Z2M/HlkM0UQLOHz2tl4rHXerOTC9u1bceXKZWRzGYE0vKTEpVKRSLrAfVmifYWGwKjLbWpqBseOXSO7SON2RtbTZ07i1KnLsNHhhdZg4zodajQbjV50lQWhMVZppLQz08hscmzbtg0ef50NuUikF3u2IOiN4s47bmGj2ck4yjxf2JTVTqApZDOYn7vGz2zcQgXry1kMdg7AR2Odo7NZ2VAeGq2HrSqqm83U6MsNghOdcP8hMo0uJFanEIo0cP4Cy3z6KtJZP9Ksk/m5FTp5J9lDmsymRqAbJCC0HNuuCmF0OPPGq1iem0RybZXsggyBNHZyapoMS/fFG6NTWeVIdDTdqJzqmReeww+efQWrKwUaaBN3MTJG2ryYW5nCRjqNYpHOW6iRmlYwNDSOO48coYSZxd5d23Ds1ZMEsQ4M93XQSgvo7SJNVV0SQAxfJ/jomg1xGPlROY9mtchozI0AXyFzKubSqBbZfsUcyvxczKZQyqUIpikUM0nkU+vIJdeQ3VhFIb2BzNoKcgS/5Oqi+ZzVxr8z69xP9pZeW0ZyZRHrSwvc5rGxvIAU/07yfY3AtcZ9a3PT5tjE7BTWGEnX5pewOr2A3MoaUsu8TiqNZTI6K7XAhTOX0M36GBvqxvWJFPKM6rGIH319fXRe6gxKsQJBrlBo0olpO/TCOG2so9POwNAkuyATqTvJFsq0UbIESpqmtWraRsDqIVvJ5wpGKpFgmICUThfQ399GG2niytVpKhHKQAYQ2WadVSoAyuYEQnIPchR+IXAXw83lq4bFZNiWb3tA8AVWfsnpcu5PJJJ/d+lc43t/+tcfH13fWPyvcsqf/fTPoJAr4zqpss3qoBGTllWpeRkF/L4wDt9+B1KpDKNdD40zSeMt8XtWImvRapPhNWiHdUY4kE76GEwsRNglHrvEz4xC+SSy6Rp8PjejrZ3IWpG0M/qzyuuXiw1JbDqjjfSuyd+m8PLLZ0lbw9izeydWl4t0xCpS6SxpXRSjo90I+v2k/zVG4jrLaMfxYyfwjW88gy1bhjB5dRWz15cQDzrQ0xXD4vwCr0FDYEC3S6I4rOgnHbTZSCNJfx988CH0D7Shb8iNcFsB88sTvN8afvwjP03j28PGtuPixcu4dmmagElj6xphRAwzUhC8GLFcLEeA5w0TnNoiIQIWIyU39R/4SKXdHi//9pM+tz6TWxJAPYyAU7h4eYYS34MH7rsNR+66FW8cexWrKcohRqomjTibaRL8gHA0gIGhQVy6dBVH7rwTH/7Qe7G6tIydu7Yj2ktGQvodILUPEdwD3IIECB/ZiZ9AFyZTiXYPIdw1hEj3IN8HEekZQrxvBDFu0d5hbnzn50hnP2L8LtbL77m/nUDUMTyOtoFNaOvj34PjaB8YQTs/6/tYP8/RP2rOc3OL69w9/E5/8/sI36M8nzknfxeIdyPUQXbXPYAoZWW0uw2+eBQeStYm6X2krxNJSrzr81dx/zvuwwPveATnTp2HlWD35HvfhdtuvxOvv/YW7bRGu61jbKyf7VJGg3+7aI9uV4N1TbZD/1xfr2JluY5UFiZ61+QM6oug027dMgqPx4/lpSTtXn1WJEIMSANkemIvV68myAablAn0g6CbQJBHWXKlacXQyDCWV8TCaqixXMVyk+yByGsh6Fv/LwCEkbHqHxeKDdrJyGePvrpynb79M9u3b7/n+rUZUuQ+asIwLl28ily6ygoZw8/+zM/TeXxYpRSoExopZ+kgnzQVcvo0kbt7GIcOHWAkI6qXcnCSonn9rFXiQzgSxS237MXJ0ycZ0abp2DZGfhelQ5GOF6ZeDRoKLNonhrC6VmPDWAkWbuRKZdMfpn6iXKaM4YFtuPXQ7Qal1b+RZMQa39RH/Rcl/a4xMlRZtixee/loq4+BDj5BHVfIZGCz5Egbw6TeZawns0R7gpa/wbLSGLb3Yd/BzdTEdJiI9DKd2LeBfPUaTp45gXIpisGBuwkIt2B4RJ2aQ+hoGyRo9cLlpWywBahL2fg0juLGGhy1AjojlCzS16EQaWnQOL3XRxAgUtqIeE1S8jJlQIW83ELDzZBdRfibj374fXjg/ntJwW145a3XkK3mSK0DaDQoFWhwqv98IY/T584zMhbw4rNncWjvDty2bz9WyEJKaxtIr3JLcKOmTa2sM4pvIKm/E2mkEinKpg2k1tawsZbgto7U+jrSlFMpyqlMMoVsqvWez+VMx26af6sjMc8y5hi1s6nWd8VsjiwiT0dU57Le8+bvalkgXyXrooPwXZ/lsFVKlHqtRnloRH+LEfIllmbEuHoC2NhO2ofD5WT7+KhKHLTF89i9dw8O33kH25HSIF/H9i1b8cijjxtgffX11zE1ucH6i+BTn3gXAeMsWVCVEoBM0O0ks1IkryNLVrGealIeUQbRTStkqnVGeZIF2ug+PPTgfXjppVehflifV3baJFvO4dDBvVghc5uYzJi+qCNHCNZvnOC9WOgXHvz8z/8sLl2YJKMgyyKQmKDGAFkio7MT8N/WgHB99ne2X7k0+auNhqP0yz//qz/9P//nN2of+/i7/uCdj3+wvVG14Etf/jIj4horqUKnpaCuRXHP3Y/g0Uffbajqc8+9zuj7PC5cmMaTTz5lop06pD741FOYmr6KLjpdIOingSfJFNTza6cjdrCiMmQARQwMtmFwsBcb6/q7gmAogLnZHCl5ic5pM8AQivhaGo/A4nDVEQzSQGxevPHaWcwzwm/Z1k6GsEptmeExLoxtGmNwJl0sreH5Z5/HiWOXaeBVLC+vYH0thQrptoOAEYl4MTjUh8RahmheorE1qfUapjPvgUeO8PpRRgwfaWaMlHAD5foqG9YLv3c7jXyEYGWjMTXJXMLw+zvJLkKk4F7usyFLUCsXy7BQMlw+fRSXTh5FgU52/fp1glQZr7/xOmnnVRqol1GDGpNGqOgiqmljSKqwLlwuNzbxXqykv5IJl6evoNhgJCLjcrp8ZAk2rK+W1YkuYgGPz0FnLTESWvFjjzyKdul0l4vsy0sp5yGwukz9eFxeuB1Os7koz/gf65MbNbODdNjOTe/qFBU9V3jUu1M0ip8blRIsdVo6y1ijJCnnszfeCQiUG3ovF25ueUqMDEoEkGJWsorgYgCGgLSxTkmxxo3v/JwmICUTlB3cUvycIjgZQEquY4P7MqkNLM7MmU7UQ4fvwtQVSoxkBZlEnu1bMNJyfnEWL73yBu2rgk0jEcSCPsxOXKVT18kObKyLIGWARiXo+ASeFFlWuUY2yzrR6IKwycPjUskMb69Mx18m2JHl+e1sdwsCJHGLCwsY2TROh18j+8ibYxysG3WG5ilXimz3pcVF0xdRzDfQFg0RRHZjaoJlf7sDws//3D2fajQd97xx9Nyzn/6pv/8/5fKbu+OxTf/e6+xCZ8cwNfNZ6t2zjGigsVVQr/jx6CNPMsppyLEHBw4cZmQu4pkfvErH3oR3vetJ6rk8wWKIKE9KtjKLoeE2UqY8CYKiQgXnzk5SG+cRj7vQ1uHHRjJHtpGms4HnKlEWFI32q5NuhSJBBEKk1WQJtHsCBA2Vla+oQ39BkkaSWFukZPExUlYxPZkmIGxj5O7H2vosjr11CpfOr9FgbHjv+x7G4HAX/6b8oQcmqPuTG1W8+z3v4f2EsEHpow7BSs2G3Xt2Id45QqBSb3QMDsqPJu/H7+2lth6hHBilAbmoPesoVTwoFElDy0CVUoEKi4BE4Voj46gXMdYTxRipZn9PN9rjcd6TmFA7ukjXvZQ3bhpjgIYqx5eGlTb1+r2mp13RMcEo/90ffB+zq9TZdL4indNipWM7/TT0mjFAi9GyFgKTHQnS3KH+IQwP96JOXdx0suZYf1aXFTYvDdJjJ8BSmngJCl43fB4fI2BrBMDnDyAQCPzje4D1EggFed4gJRhZDY8LhSMIxdoQZATW53AkhnAshkgsbhhVJNaOSLy1RflZrDAc5X1H2xCOt7X2t3WYTf1Q0X/c12k+x/Q5zu8ZWCKUC6FYGCG+h9sjiHTE0TMwjNn5VXzrG88xgHRifGw7vv2Nb+Pb33kWx0+cpP0VaHMB2JpVXDh9Ec0ywYC25Y85sLZWQY4MwUugqDDIZWhnaTptg4xEHYD5DG2sYedxGVwh4PhYb36/BcGAjeAtaUt2mqdMLRRYR3akMynabgKhkIfMkQy2ZqXtZrBO+VzmuRnzsHvXXmwZH8KZM+coMwjeLdd7e74+9JFDn4tE2vuPHTv7uxfPZY9/9jd/+dONiv/Ot45e5LcMOyji0pXjWN/IYHmxiQ994AO4444H8cd//H/wla98wxj1HXfeTudbxde+9k2cOXsOcwuzNGKipqOCU6dfpdMuo52Nubqag48MIkhjrzIKu0jPNfSYSlFWkBJXuC+bpQEzUlrp9Hk2XJ18LZXJ8XxZauYyXIwODhp+e6ebWi1KUkmtT8AAo9mePWNIrtdw/K0r2LZziNekETsDuHolRS1uxX3378Mtt22lIwHnTy8Q+Rkh0iUcPHQfjtzzDgJMG6N+Fnffezf27ruVZfBQijDylWyUNjE6nXhtlL/rQi7Ha1tJ9e3KoAiQDlsYXQhWDjdZhtNQUAf90FrKoJCYRY0MSWMJDUVcMSWNEIhCMySJOpc1CqC7oMU09J2OU6eUzYlXXnsD565eQL5ZwgplQZqGlssUGTkFsjYC8QAZRIblqMNHSr2+RPqeTGMbASi7MI8sDTa7umreUwvLSC0uI724giy31NIKZQI3Sq70eoLbGiPzKjZWlsy+jUTru0wygdWlOazMT2NjdQnrjMTJZZ6bv1Un4sbyHH+zYDoO04mbHYvLyCaWTEehPmf4WX9n1MHILbfBY3hedUzmuGV53SyPLZKRljIbjK45fk9WQZZQEvugRBEdunD6Av7mL/4WL794AiePn6c93kG7O4MFBh/WJhmdlwDHNqBMKNKeypQGgbANNjr08lKdga1OMCQbtNQIDC4COshgWd9kDKVcwwxLe2kkhbxsy04J6mE9lwk+NtoR2SUD0eoqpU6zgoMHd5B5uTEzzftONrBt6wgDSBCLS2tsb9rXWhM/+ckPUmok8dqrF8ig1JX7Nn099gHEI4H23z9828Noj275ub/92++n3vHEg3/d3z8YnJ6bwl//7f8b07MXWMkFk+RhRQif/NjPMEqEkc5l8IW//wK+8e1/wJWpo8SODUbHLM6eu4Sr165jYuYKgeQMItE6I4QLdvLSpYU0DauESqlKW6+xsq2MlIx01O7VqjoPXXQGN6Otvqepk8dK0/HCqJboH1YPduyIE5UzyKYLyKeyPLcd41siBKF1zM+VsGPbVoLHKh15Bvv37UZHew+OH7tG+VDF1h0x+MM17Nrbx7bPo2YrYHT7KCm4g5KgHb1DB2goUWxSo7a7qTGpsderBCwrvIG46TFeJRtKpdx02AjlAaknDaXBSGRjtKFn02CtJtrUGbGtlgoizgbKdKosHcbRLNORKbsIAmuULzOTk2gSFMqVIsrVItx+N5yUVyCg2CmJfJ6Q6V84du4optanUfaSYTHKr6wxzFR4jYqyEICP/MT7KVvAqLQEN2m/jyzqkx98PyPTdgRjUUQ7GXm7uhHp6kG0px/xngHE+gYR4Rbu7UeQfwc7+8wW6OiGl5Ha09YNV1sX3zsRYB3629rhZlRVjoSHm4/l9Gq4MBqFKxiEg5+dwRDc6igl09BxLm1kFA7KFtWd7sXipJvw3c59SjAy706n6SuQ9BFwq5PISrrYZFCo0QGpZVitFjOUuUYWd3lmBknW9UI2gUQpi5NXp5BgVF6lXfjo+JGIOr/LSKyTslPS2ciGwjFehzIhlSAQMIqHI7yerUZm6EBHW5hMsEz5RbaXB/bfug2Hbt9EeTfFdlGHOKUAWYT6AWIdDjPEeOV8Db3dETKKdQJPkTLNTklTwXvf8yAl7yJlxRo2NprYsnkLHrj/Hvzd33wds9MbCPoITC33e/u97ron8C40/O/au+vWy3t2/8TnLp9/5XA6U/mMxoXDYR+NPoMz598kBcqasfMI6eG73/0+OmwFx46/RbCYQbGURDI3h3xphU7cIGpS63up/elsGkWIsyE8btKzsoX0PMcobKERiBIrQ06VzcYKe0jDJKK92DTa09L5VaWWWEk/Q4bOZnMlE4UH+rtoH8osEIjU6LQVtLV7MTa+Cbl0E9euLuJd7zxMKuqh7vOwkQp4/rk3qedq2L23Bx46lZuRYtNoJ+WKD6Pjo2jr7CdbiZLh20y/RbRdQ3+MSpQlmZSNkcrDz2TddFgNK2VSHhpVxHRw1gUIdEDJGaIDQYJMh8bbtPE+aYC2cgGd5Jlbh3sQCbrNEGWQ2r6jo4uyahjtdLS2jg4app91Zmedi0UYccRzN2D3WXF+8hwmE1Ooifq77KbnOktjU66GjDNJLWuhNMgTpEWP2+mg+wiMngZlzHqGbCGLAhleYYNyIyVNn2cELqCSJTjnCPaUeDVG33Ka9U6navBvUNpZ6XSWEjkvDb5Jfd1k2Zq8aQcjqYZoNVTLW4eDulhywuF0w+Jxwcro6qCzO71eAoPHAITZggF4KEM8oQD8lIJ+SiJtPr1HJQviCEQj3GLwEcj0OaStnbKjoxNNjwd/9befx5e+9RxmVheRZZQoUfotJDaQyqZMezA4M8ITRLhfmYtW0jRlQTZZF16ypyJlpZdOGY0xzBOwNZzY1k5ZROm2NJ81mO4LlCgNymSbWdNhXaP0a9Y0TNmkrfjNKNNGoobt28dojwNYmFsyfQjqBL7j8N1kICnMLy7RXl34xc/8LH7w/efwgx+8RVnIenO/jQHhyfeP/FpXR+/2aKj3r/7wD7/1zO/+zud+OhjoOfzmmyfw/We+TmdbZIUJ6dZRyFUYoZ286Tg2b95skkkuXLhA/b/KyM5Kpp5SZmGd0VJOH2vXsCQNmI20spgnLS3QxBvUhNRiPjoK6Xcg4CRLiBjKVSyUUaIWTtNgVxMl7nOQibgNQwiHvfAHHUZSTF5bQ5H0rrsnQgOs0qEDGBvrxh233kUnH8LJUxeQSibxjsfvND36eQLJtSsTZnjz0cfuosSJ8Dppk4BkZeTJlwroHxjifUVxfeIKNlKzjB7KeahQm1PSFHyolQP0j1aabLXiJFsJERAChv4LEOqmR7y1VQmIdCMTzSgoCAhFTJ4/h6nLZ8lqEpidmzedX1fIol5+5U1cvjZBxpMmsFbMvbrlVDyT3U3Ht1VxbvosLs5exAqPqYh5gFSg6UQyWeV9NOH3Wk3nXCqlTrka+jp68Auf+gn0UYeDrEheUme9qYNM2XllOnitQnClRKnyc6WUQyG1SlqdRCG7gXx6nZ9T/C7D8y0RPDbo+GQddFgHHbKYSlOSkB5rJEIjE4kEATJNurxBB1pHgnIiQfaTXFlFakXvlBOUK2JE66srWOPf2hJLS1hbWkaC8mWNn1cWuM3PY3VhkfbCz4vKWaC8WU5ghddL8v6/8d1v4/svvYxCs0amoTRpiTA6vc3FQNSAkzYVDyvhyIGQz01AriLgdZle/jSp+1BvN53fgYHhICVf1khSDaNbbCUCBAMgWUUuV0c0qnTtgpENdjsB0BZALiWZp/TtGm0Upo9L9rh16y7aWQQXz09S7lawupKlTQdod0WeM4rllQ1885vPo6szhrFNvWQaSjl/G76azc/av/XdU8mO9u3+kaHb7o/HH3u2lJm+1kDb6MuvPY+/+OvfwvLaOeomJxs7j9HhHdi6eRe+8+1ncPfd9+Pnfv5XMD01j9/53f+ES1ePIhCq06ncdKicghtpfBhVZWk1gqiWa6yoVUTbbKSZdQSCTQIAHafkowQYxMryEqZnNoxWq5AFLC6W6CBNAgGpea2V1GG12+moDjZuEVQT2L27D51dTezbH2N0p/wI8u/4Dpw7e5Vo/Boee/RODPQOEsQiWF8u4AfPPGca/e779vHuU0R8ygHq7nCsl9FhkIbgwcoKaeMGoyS/6+mP0ZcCNF6Wv9DJ8/iNJGoyJFYrPjoZdaWtgoY9j6oSi0hwbEqiImiU+Vnpsh7U0E5a6iS19ZSWEPNRYBQKNDBGGxrTIp3B0myyjoMGFN0aiiSbcno9sEW8ePaNZ3Ds6glU3A0cvzRnOisdLi+pcIUGNgArA+HK3DQdQfmDQGdbBL/yCz+J/Zu3wcLoX1dyF9mKxss1oic63hraYwWqO4TvEj3kQ8ahxFCsPF5zF7RJU9sd3Me6r3O/jWW0sD2q2awxaqV6K7uybn5LzsbjdR4rLyLmYGE9cBejtbmoeUkWqDRKK1ampTrZNM9Br4b5Uj0h3M93K7+z210ERjogGde/++3P4ezUJBxkHWWWw6khRGVZkrXZLXWQ3GHToAObBihfGP3TyRzr2Wacd26qjrHNA7j3wXFMzl7B+YszlJG8HH8TjGo4nIBQ8bD91blYxsJChjblwuatUSzN1TFxdcNIh2BEWbM23P/Awww0k4iEwhgd7KJ9KIB58K1vPWP6m+YJbBkCzpXr63jiiQfR2U5ZsrGK5aXZtydD+MjHtt7T1dH/CZ83luvuGvjpn/mZjw77vaH/UKIuXU/PYXbhOA1vio5ZJPI1sHP7fvzav/n3ZtjmC1/8Cl56+Q0cvv0wbr31VkbWa4wMi0TqOkY3dWB4NIqpySUCQgO7duwhnafTr8ySFtOo2LAOIrrN4sLcdA5dXf3Ytm3Q5AdY2KiBAKVJ1G+GbHL5MpzUzLKaakVoXkV3nx2dvV4szm0Yo7Q6CB6VVZwjQi8vrGCwvwOHDm7mefzGmBxWLxutHYODg5QTl4jmfrS3tzG6khLbaeAsi4VR18LyqDMpRB1Me8T6uoZJXQQkLw3ARUbAyGy6iVR20k0aPqwlyiTyARqvKLVVHJ4RhOqUZ2TEalRhrxEAGG2oFuDlKRwOG1wuRh7S10g0ZOYChESbAz4alYYfJVdsWE6v4Nmjz2MhswgL5VWeXHYjyTooWSipqnj/e9+PX/tXP4/BjjgyBFsrgWjn2CAePnIXagTlUjLNOqOzKDVZOQPalCtwI0+goOFA01HH+svXkUkqE5U3zutXK8pxIJ0uEtxKDWRTRV47iUqzTCcqIi15wfvNlUoosFxZsg0PQc0bCbHe1pHL8LzUWKVymeXleSi9Snrnb5TnX+Km9wr1OV3fgAMbgsBCQilAsqrvgABrsZtxfTeZXsVpw3dffhFL6aTmvKGovhcGGrEqDdv29bazDWgv9hrCfmWe1gnSBDbajZVAoySu7t5OHLrlIP7uC6/qcmaY2RuwmkzGMu3BQoAKhtpatpcu4yMfeR+O3Hkr/uIvnmf9Edy7Yti8rQeXL22Q1RVw/fqyGYWJRcK0FQcOHrwNf/FnX2AdUL6QeawxkCqFva29g7IwhlOnThBUaD/GA99mr1/+lds/mS/UDkeCHd/0+Z78+/7exqfK5cp9J0+9hWMnn6VcmCQC54icThqGFS5HELt2HmBEPkTqBHzpH76EY2+9iYceeggP3n8frlw5jwWi35G7tqG3N4ypiXlWah2XLk1jhfo3FqdDULvJsctFO5I06pwMkQ3s9ZZgJ21Tfn6O0qRcthhg0ASmVIp0Vx2aDDUaB1fSzuHD2xD0t+PYmys0WA9BoJv6UMNnfl5rlecoE5H7qXldjBAOGnedEsCHaxNTuHJ1igC1hTXgo2PG6Myi/qKXehcwuNHB3ypDcHk1RUMmY5lPmhTltbV1zExP8XcO7N+33dRNlHKmQ5qX9NVHfaj02YiPepk4Zq/TYZLLuHrxJM6eeA2Ncg5zpMV5OtAiafK1iUlMzkxjam7O5MWnsjnkCcgNDTUWU3jzwjFkm3lUGColS5RSXSQBU35IkZT0sYfux/4t23B4317cf+QOBBxOhFkHIY+PDuGmhCMg8lxul4vyzU9ADhLQqd/NzEqCED97/QHT8ecPkqWoM5AsQJ2AToKWk/fhomwTc3GSPrvIemwNKx2NoE756CDg6hrq61HoJ0+CnaDiYvkc9GgH282uZJ2Gje9sQ7a9RfSpRNCkw7Q27ucxNnWQ8pgKKXWD34PsRudUMtpaLoPvv/ISXnzrKFKUQUWeRxPBlO4thqO8jccff8z0b6wtryISJPCiyrKJiQKRcNDkdQxvGSIrBJ59/gIibT5EO+0qoJENOe7PpmpYWa3jwKE74Gf9tLWRGdptOC0Zmqrg0G3j2LV7FEffuEwpQElF2eamnCqQUbz0/BuGuaaUqJUtmiHwusaVaK9Xrk3Rlhaxbec4bTH79gSEn/uFA/8lFGrrZt3/j//x335w0mKd+s/HT77Vf+X6aRrpGWykl+ChPu2jsynN9q3jl/H9HzyH8+fPG62VzWdo3BOYX5zBPXffQYQvsjKvsjL76cD8vLDGiMSGZ51b7RQi1G4uUrxchnpuo5UeKg3c1xug8TFq5dXHYCUoWDA7W2bEtGBgIGRGIgIhRi06Zr3CCt+o0cCD+ND73oex0f2Yn67i5ecmMHl9g8dvIlgcxoULU3TgLD0nbDIg1YOc3GAE5LkV3bt7xhh52ujgNe5v0hAsBCZGQpZNszHX14sEJYKXDNbqIRj6CUZ0NmpDDTU1GgVSfAu1pPTzBlLU0UQelr+GCi2wyGicJXicOXaUn9dxxx0HsXl8FL3d3egeGMIAnbhnbBw9Q8PoHRnFyNZt6BveBGcgDG+sB76OTiyk+PtrF1Cll1TEOJQ4QwqaIUA26EDz0yumw2//tm3GqbyaDNTZxXI6KBVEwTWLT5xb8yScBsTV4ct4ybNpU1SmI0sKOCgdNGOQukdXIw/h7/ing1XIPcpxcBNYnHUHnE07vKwP5UB4XX64WD9ed4AOSDOXEzv4yeeFM0ig0eiD3w+H3skgnGRCLjqnS+/8W5+djP52frbp+GgEvu5O+Dva4e/vwfXZOXz+y1/FNyj3nnn1FVMyBwFKOkSyI0qGJTpXJhNZWpxHKVugjVTR0+lkmWoEbtM3yjrx0DFBYEnjzTdnkM7y3h20q7gNoZiXDKmGAhmEAsLsQg2JjQqC4bhJWz5+4oSRTS4ylM4uH2bmp7k/S7BxoKvDj9HRIcxMMvhl0lgni4pEaFfraTOpixwFeQKY12dHXnNCqiWTa/O2A4Rk8rNhm8v+v+w0otePHv10f1fRW25U/leFjlyqpkiTqT9pS5VKjRSKlDsWNACQKyRx8dJVXL12ntZSNZ2D1ycncfLkcVZ+FvGOGisvS4dKkAGUSOWsjC52nqdOFkBjsnlM2qhoaIHvssmRkTgjVZ1asGjKphxz1j8ruoOgoMSZOnp6/OhqD6JM0HBTT8/NraFaduHJd38U993zBIaHtuLs6Xn84Jkz2LdnL/btvRfh4BipYjuNNEwH8ZKZODEyvB27d91GkIpQp3cQWDoIThrTF2W0kw1o5FBZgoo8jIwEHrvVjYA3iLim9zL0aD2FWiVHALqKk8dOYGl+BWHSRk3zdbk1hVkup154GiVZS9NCakum4PJ4eT8xZFgXS+kcHSYKiy8EayACd7SdTkMhq7/DbQh0diPDiHb8zEnSZ3WaWcm6BkwP9uWLk4bOq9d8aW4GY4NDCJAVFFn4TKGIHD1AMxaTWaUM10zfhpX8uELkLzD6ms7bvGRCkdKhgAKdqEoQM+nGmSw3DemmjcRQT32J7bKxtkZJoe80jFejHTCq0vmdlFiETIJqGslUBhlec3pxAWupJIOBJsTlTD9NhudN8z3JTfkSKf6d5PlzbE+lN2dSjJqajET5cerCRbx15iy/z+A7LzyPF469hYsTC7B5SO3dbsRINTVXRbM1NcqkzE4766jO+15byuGBe7dh81g7g1KSEoT3TIZQonRtEigXNvKYWSiaYc9sqYAk60FZAYmVKssBnjeOydkCrs6uMdAtMtqTnZD+2ylblfY+T9BR4PK6vWZUoaM9zmuNUcKtmHpi5CM74DkpdcQOTP8LwbZCKeMLOpEtZlBjVKPZv71eJy4+9f7URu4LbNvzj9z19R3v+RA+kStY/lSTmXifZsaYl07w1lsX4Q02sX1XD0G5ieXlLGamSGFJ6a2sSM0BL9PQ/G4fDt+5CZF4GXMLl+j41MBzdGxGESXeLC7kTG94K9ebOo2Vk1hVp0+DuquLlU1tSwRt1Gw0oAZ1LyMeNbVGJAqVjOl7aGNUKeUbWF0jEm+AjtyGn/zUL2Dnjl0I8HyFbAr/8Td/lxo3hZ//+Z/B9q23wmEL0ynUCcjozfLTr2hUDlTooDX+7WLkqNBYamWikOkgq9GQNHJAFCcjUJqpZEu9LsOzmb4CrQGhRnU6fGbmWp3MJRj0wEGDbShxidGL0AcL2UWDOjlfXOf58mgPRQgQQczMzmBxZRlbd+9AkNpTHXJ6ybCVqVi3KBmMIJVbx5//6e/hzePPss4Y5ghMH/nxjzA6ZfClL38Lk3QSP03r13/pV/DIvQ8Q0Aq8pzqDdI1B2s7bqZsOQAZCvsgMqI9Zuhsdizc69HTPN6i+vlSHoEojUNN9uCkf9FtNOGuQddjpVGbOBetLrMPj8xhKncqkTB1p5KjO+rHRQe0EoVbfivpVeG56QWtTKXh9MhPNBtUgnACrxvL+/Ve+jO+9+CIW15PoHu5GvLcXmkp87M3TDDhWtiejOtmG5jSsa1Qjy0gsGcl78bBsHQxeAWfTMISe7rypE+IKckn1SYSwlKtindo/rVHVKuuaoFon8HZorgpLhaodUytlWP0aZaihlKEkjDoJfnlEeO5Y1E/Hz8JDeZigZNg8NoyA34sUGYHmkdhsyk+xYi2ZowQk6FNCFgkGVnsTsU62ltgeg+zbDhD+43/t/aNz5+d/qlq2/dbX/r7+7z70sei3/IHQY3MzGjpKo52FH2LkvnZ9iRXXxPBojDppwwyNJZabRFNRNoICw49mJIeJ2IEAo6qtwEhYMfPNN9bIOtlI6ribmczTMGkVtDtiB8JhgkO9SfrfxEB/CD1dDVZUDpTQNFS7AYp0to7eIZcx0DVS/sEeO9qiDkbBGubnyRKm7YxULhqIG+1tXuzYsh35TAWvvvIaI7Uftxy6G9u27jZpwTU2fqmUYePn2GgEKupjdfa47NLaYRqw+hro5NSDMupao2pYjYYAXUqmoRFrZSAnN/XCs5Tc+LeTUb1OOmOrMyrUUSUbaIohkJ9KY6vzUGPdZRqUDN/jCpi1D8qUXJWG2JSScnR+jZO3cjh0Hc2IE3B++Wt/g69/4/O8WhFpRlu7zYdf/ZV/hVAwjL/+P1/AhZMX8aH3P4X3PvkhUlqPaRM5nEDMIkGrOmcN6vwGCLirZYwGJfjSKAMdSvdgAIF7WC8WISdfN3v/9dLsUTvvXeWU1NCIhMDerIzkkPPzOjyJlfVgqsd4v975P96PuTLPbXSIvmC96K1i0q5tOHv2NP7Db/0GVtZXYfeQXYX8aOtqN3Zy8tglAoumyFN+sKjKFCxXysgVq8oOZztaECDQe1mOLB1RquLAAb8ZlVpayFI+CuQDZGd2LDHia2YjGT5+5qc+RVCqkM1lKfuW8fLzryGRpVSkDXjI6DLrdQalAFlRkvbDoEIAiUdc6Ga5qmQYXg/bjvURi3ZiZWWD8nSdAouMmPWi9SXcfuWMsP2rdbJDlwEv9Te02uBt9Prkp31Ts9P5wVQKdzx035HTe/fvTGzdtts9OzOHP/mD/4N0YYraloBJtKsUQ6bDpVJNk75Ta9OJS3mriQ5aRUnIrTTRYiHFaLhGZ2tyv4WN4UG+oFGDNlLKspks4iB6K/9bCUyabJPPl6nbqtTWRN5ylr9ndZJupTcs/E4rI1G7eVyYuJbHQLeTtNluFu14880iKamNNEyOXkaz7ICPBhEIMCLSUDc2SAG16Ar9sVym41sjaGMUcNhZBurhksrlayOq10z/gtsdJGiQ5pPi0z95nEAvRVfhP0ZtaWM73/1eP2vPwmPVQ0aOpBlFfK816ywHmQMj8s3hNK3Q45Ce5veaBm6zuwiO6oCjo9FJlLqs32tkQXPu5XxaNcjD8jtYpx7W3+zaPCbmr9CoyHubFcl6ygMfDu3ejlK6huvX58l+7GQo7QTGdoIAdat8jw4t49MkJQvLpg5Z0VeHsv/4T/clRiKPNB1zZCWNugBJw4EqrwCBji4fNs7PjcAi0LPqnDqG9aHOPBt/L5BU+bXpbweZl0V1o3MImOwk0C7+LfZjcat4xAvKBJZpfmkJGWo25a+cO3+KlJwUnQ6pkRoLGWiRbGRuJsP6pU2F/cQT1oNTvSpaN4P1xzr2unkdAkMpX6WtEmj4Od5mx9YdA1hYXMFqIo/5BTKbkjQ9QZvlUnr8rQd3Y8tYJ9567WXs3REmU1wj86hSHpMZxIZw4coSGapSlS1kpWlTH2Wyi/HRfjLQLkrjZWQpdxoE1HIZRsoq/yTWFaRsWkWT9yEfqlUIJPEgg22mBdasmbfN68d/0jW4OFedisfbUmNDm9uuXD/3RDZT+4f2eBcee/RxLFATv/zGl9A9SITzBDF5zYbB3u24du0aK4keRl84e2oGo2Oj+KVf/gydo0RH9OLYsZfw7e9+hQ1excCgpvRaSI8LrHgHQlqFJldio9Lh1T8w1kUE30MGcg1zs/PU4H7qszWeXx1ANqwlSElJu+20nKImjLBCQ0Er4h3Sgk06QhOrq6T8HkU4Un7qfweBJBiUTm51FPrIWMRGenvGsTiXZmNXKIWcZn2ExdkkenqGMDI6REcRDXbTkGjYdT/ZTQDNOulmeZ3GqKEzXpOObnIj6bhaE1ALmcipZVgae1aUXKUMKBZLxvk0jVkNzwP03w1gsNMYy3RgdYrSKeg4GuuXDq7Q6EXpXUrjZbS00pA0qL6STWBubZZ/10mB46jkM6zeCiK+EJwNhsGGk/pcQ4savmstwabsRgVn48y6Osuh6xhnlwEootOhJQ/MfjqPIMIczT9qNY3q8B55jDmWmwEAAkGTkV7naYHJjZdOygsKDA074nFWzfGg86s8WnSkYavC5lLHpR0+ll3zU9xeSsMSgZ2R1EPaHWT0l3HlsklG3TrBmTKQ0VQrDekiqlONmAhsC5QCkhIKLkqC8zFQEa1QpCTIU3ISfw1zDYWVYdpaAWo1oRErcxjvWynzyk500S5SxNoSRvpdDCpNEySyeQumZ+XMYpMMBCEy00zJ9H8p12NkqI92kGI5MmwvgkWizLYnkGSqCMUiCEY9lCarZIaELW7qDA6SIWidkBqliGmHt8vriffipwYGB//o3ntu/+LjD//tB/7Vr/b+zZVLS0/t3HoAH3nqp+AP+vGnf/k5rG5cIG0K4uoFC37pM/+WRpvE5YunsXfnLfid//xH1EdW/Lff/a9mFKJSzePv/+Gv8Z3vfpWNXkG83UWtX6KGY6RzeVAoqDOrjuHhARw4uBOzc7NE7iU6ihazVG4+YZcG2dfvpjGRCmbz1Go2Nm6T6C8dq8YpUsoA7d0eNq5GIgpsXIUa/le1ksLVqNHJaigP8pkm7nvwNsTaXDwP0NU5iK9/+TkygRI+9akP07mD+PI/fBkTM5O4677dePzx96IzvguNYpTXp2HWee7qOqom6jE68hoaapMxNql3jUPIkxQ9aeQkzASlEn1PICCnkoPyGDqTeZN30mnUl6FVdcQa9J2AxGh5bjJ6rZ5kIqu6oWnQr504iv/5R//b7P/c534NuUwS3/7KV3Dv4buwf+s+4wBaQk25CzWVT8UiI1BKuEk0ank7v9d9yJFVNiK6uW4LELS/euP6rbK0Ir024/zmnecw572xT0ebe9On1ueWlBBAa40DXZM3QRbRIDvwhkmjG1l89wffwtLyMiO81axhuLC4ThZZQTSurFMHZVqezC/D+uHvyATrBD27Era8dCSyJEmsZt2N5cWMmZQWidFZNcToIptkUKmQSCUWqd3ppH4f5SbrfJ3sNJfl/bCcGgcKRdm+bDexE/UTOMlgshspRBlwvOoArCgXIUxgICjMrBtQIQ6ZutISemIlmouzti77rePgob2m/+Dll86aNt62axflbgaz87MMFk5oOUDVk+S26lhs6m0FCO94t/0LPp/z/dTeP9EZ2/i8M9S3tLywHq8WvOju2Irdew9iev4EneUU8lkr5ict+OXP/Dpuu2Ufrlw8hcG+cZw/ex0/+P638cQ7n8DO3TuwuDiFP/mz/42LV0+ygZSxVjVGc9utd5BebcO3v/0dTE4u4GMf/yAefewxvPjCi9z3TTOPXEOSBRr1jp1jjPCMZo11Rk/S75IXJ4+mqA+b6On1kJbnaF9EWqJvikCxTllQLKkDUgtrkkqLZns0LVrj9Va86z33Ixip49Sp06R5Qdx5+HYDNtcuT2LTyHZS1DpB7G9ovhXcdvtBPPLgUxjtP4hGWfn5TdLLNCMV2S4ju/6mdZm/bQIhOYM6I/jSoh9arceqv3mYOvP+EQQkN8xOHXnj3dDxGy/9bcYD+a5jyRpkrDp/g4aaZgT63O/8Fxw/fgp/8ie/h/HxTVidnUVqdQ0jfaM83EMtR+cXMBlBIae8sZlr8qXz/aMJ3iiDyi8H1h/6XtfW/n/8zY3tH/++uUOvGzv/v/bxJTDUPevajMCw0ovUQ22vYmljGsfPvIDvPfNNMsFZODx2ggSBfaVkEn68Pkkd/p52Uy622IE6rt3uGGrUApl8gkyDTh8SawyRpjewsLDBYjfR0e0lpa8g5CcdrDqRXE2zDVhK1mu5ovkMDVRoX8pfcZBJhGNB1pIFOQK4gLbK9yxlhs/dAnb1o3Z2dPAEdrN+QSjo43VYFtpXOBShza6T6VZMeTVnp7+/naCWw7lz64iEA/iN3/x3+NM/+zxOnDqLoYE44mEf3vnEO/CVr30XU1MTBBi/wfu3zetjH7vlzyKRuDuxtPjT82vVvQ5n7Wf8fho0b3CV6P3iS68hlV0x7d6s+5BLWXDXnY+it7MXTouT9CyO/u5BbNuynRSX6En4XFpcNkNLGp2YnJolTavitttuwYF9hzB1bYLOu4iODo3h1/H0957Dde7bvnULL6G05Ax1V5O6P4Pl5SS2bO8ki9iMB++9x6yCozUIc/lVNoqG86xIkxKWtKAmDVKddu1tYZQLCknSZjJ+aeIaWcQCJUiTADeCsycnyRQy6OyM4s03TuDq1Rk88o53UWe24eyZa5ieXqQMuUb6aUU3qbk6EclqYVOPFWk+wzA/0/H5bqkS7PjeMGOUyk6keSnqVsqknjyWlNtsPEbvOt44i06oRAqhlxYXIfXX1qTkEmVFvdxadERRm/stjF7q5S9ubODquTN48Mg9iFDO+Kxu8y4gsepYSiEdq/NaajyPJuArVFaLpjwWlYnXIDfmfr7f2JpVfmf2swxlvt88xvxO57h57I3zmXORBWmiE49v8p2oqfFac8zNa5kVkFRvbOs6y7MwfxV//bd/gDPnXqHjllGuFmgzDTLM1giV6LSDksjSrBLQlUJMCSZWUmdrUj5a+J3moxQLAl3uZz16GP3Vyae8EUmveDTIKm1ibTlriqol0w0+m8jMa5ENdPXG4fVTYjGau9w20nn1Q1BiNa2sSnUyyhabyJHJagg3q0leLIfmRwT96vewYSNJzcH21lJqWhRWxCqTS5G5gH+7TP6CJqZdvXqFv62zygrYMtaDRx69jz4yTXakbFyNrLxNXjMzv72fxv/zExNTl//8z9Z/u38IvxAMBm8ZHY6YiS3RmKal3uwJdTIaRpBYKuPQ/jvR3zdEikodZ9VQE/WWpru6vcb53R4fdu3Za/a9+dZJtLf34akPfZSRPIm/+7u/pb5KERmp91wOeD1+fPjDTxFx9VwELWWVwtR0FovzjBReUsmAgwbiQDTSh/b4KGVAiPJgngahZbhsPJeSl9R5J+OwERDasG3rJjZW1vRTaHw+Tyrd1dOGRx7bhXic0YdG+sILZ9lQV9mYViRTNdxy6DYcOfIY3A5Napony5nHhUunCRJ+SpsRMhRKA03DptNZ6jQdbjZRap6rIUdXhJWT812TnBr8XKND17XJKRTxtBm9ocApUNA+OUvLYfS3DLypyTqMrCTe5nwWsQaeR515sWAQExcvY8umzehoo2bK0QHpcEZam/Pwt3pvEEzoVHIs7dP51b/CE/E7lVP7uOlvEyNbx+g3+tt85nfqhdDvVCazn3+L9Uhu/FPZW5s6LG+Wu/UbRmPWl1ZYlpBvkFILCE6cfp52VTSdgTU6olSRIr5ZN5Pg7nbaKOu8bHMnuruUOq7l6ku8MgGX4CH2o5WHNFoSCLpMwpyGPrWvWm7Aw/PVGBTWV8q8TU34agUF2Ugw7EQo4jedqvR95ItFrK0ViOWSTywzG0eYrU1JTGwpuCgdnAQf9YNGQ7R33ludNqeVvdXdyY8oqm+JR9dYf1093ZTJ7SYh6Y03LtKOdZ4GRoY78NGfeAJf++qXsLyyAK00vr6Re/sAwn/6Tx/6SGJt9b5jJ459+cK52nfa2vHHu3cPhIcGOuhEWgaqSsRrYG6hgc3jmzE2uheDg9vpcHtJh9pYwRS2rMAanUNm0yTaKbnJIaZgwKGOvv5havIn6YhdeP6572Bh6Tp6BqKMDtKBVZNxt7SUIKU6gS1bKRNCISwuZJBJFXnmOvVhng0cwamTU/jON9/gVRxE75KZqNJoCKScjBxVNkoTS/N1JDcKiEYdlA5ZRhytqeBkg2tKqxN3Huk1nUdtcb+Zo661C3yMLhsbDRzYfwf6erbR+fdy28x7q2FxeRYz0zPYvm03NWUPbV6GJW8mOPBdQ5XSpQ06apPRixYOi8IDjU2dXy03o0uROVdp1HXWD83+xruiETf6Uo1OX6P/VelA6qcoc6eW79bvFbEUXfS3Ri60nsHo5s1mCNfHOjbrEhpXkS6m5tU5eKzO1XJpnp/XVzlrZtN1Wu/atBr0P7o+yyVdzeBqjjW/vXGcNnPMjeP0HXfxmv9su7FfD6W5uc/idqFIxnDq5FEk1qYwt3IZy2tXaB+k2Q1FUB7FKrU66XiqP5Y9HPARDFy8xyJpfoGywI6N9SrPWzOdhkF/lBdnMChUEYsF6Ny0QVZgkSCgSUVBp+aA0kHp0BUzA7RJO+A1KDe14nGRLEqpywXWZywaJdOwIZEQOLVYip3nUH6DVtn2kZV5XTYylyKiARsClDcKBspg1VD4RqaKVKZCplHie4lyhmDJWrQ7ZP8V01HpVh1QRhy6ZRf27d+OF19+yQDkzNw624VBhvX0tng9/EjbZ19549nhUj37u/Huhp1s/VdXlzLUX3rajZy1ikicrGCtgfvvfRjve++nsG/fHXRuJSbxRr0BOr8LLk0tJb/TEIsAwcZ9DqeHDKMNm7fspIN2m2h9/PirWF2bxtjmHlYEK0vR7voSzp+bEBCTnmUoLW7DHbffxeifZHTNGLZ95fIaLl9cwZ49O/ATn/gYAaFAEFnDe979Pvj9LF9ihlGC5RU+0bp6+0OGnqaSVTz00KPYMj5CH05i+64wDSmPleUFXLw4z7Krt1ozI3vxyCPvJ1uJ0zjc6OntY7m3kbL6cfH8VQwTBIeGttDJqYM1VEFHvLlZvL7W5vGa+flNlxsWJyOiNoKdlcfYSOltXj+sPJ+Vx1iU0ac8AX7fUEqrQ5vLbA1t6j3n1tB+9dAzwtY1/slz12i8oa5OuMm+9LwDHVsl+DTdPI4sq67IRxA0z0qgg9XM5uLm4d+8ho2ucuNd3+u9xq3K42sa6eD1qgSJ1t/a9D0BzpSv9VvtN+fnfn13c6tqI5U25+G5m2yQJo977Y1XkEgtYS0zj4nZE7A48q2AQDAo02G9jODqR9BMxPXlKsJaeIXsAZYCj9Fwop1trrH8Bu3LTgdjwGFZSqTgVovdAL9WNM6ktd4G2aS7hraQA53xIBksQYRgo6QgDT1rRqNGC7TYTo6AYuHvQ6EYbaVoMjkdLL+YSoNyTpJEIFXhcZJtbVEiF/erE1EMwu3V2g42eEJO8wCbGllXgaCkoVGx1nWtN6Hl1un0CplLy+tYTyYIHjlMTi8RgICubtqG8cYf8euFF37c/cwL3/zD1bUVezjm/rlwMPb+QrZxT51RvUotGI/ZEGEFaCGLVKaAhbkstdkAKlU7HTADTdhQ7//8/DxefeM1nLl4CVcnpnBtcpKUewKTk9OYmprD9MwCEqyI+blFXL56AoXyAs+XNhFuoL+PDrdA9IRZGES0dO++PYhEQtT8VwkaaSK7DWurRYITG7jXS+0XMZ02q4l1bBrdgq6ODqwkrrORMzQsGzo6/NwiROo8KZueJFUiq4lSopQRa9f4OxmHK0iKSVTPaM5Ew0iRndsPw+sLUuqzMfmd3x+jLBqnBGd0oLF19/TR6byo0LGqLHtDzkFnbtBJ5cg1/l01zkxUshMM6DhNOrQW67QQJPXgEr1b9LeWndY7z2d1k776uPkJrtoCIbi4Ofwhs88W4MZ3CWp7gIBC8JEjOrlfoGF+o0lI/NtB0LETpF3Us05uDn/YzIdwBiI8b4QgEoYryM3s0+cIP2vTvgh/03p3a02KYJSGrk1/axWkm8eGeBzLyPOb3+nzjTJrv1ZJal2D3/NvJV2dPnOMzryBoyeeJ+uaI6ZqCTMtSaYZila2G+uD2jyXodPMKSeEQcalUYxWP4IEiLovfP522p8cjm1IECnRgdfZvgnah9iBci5Ghv3opt1ayT7F0UwaMxmWclqc1BJa4FcrcKUyNcZxvWjjTj98rLtcmqyT59BQaYO/VwZqjkw1ny1joM9PWyO4Uxbl0vRkMUUBsjpKCdKxaIdJ1dbQtFnuj3J6y+YdvA8vZfAaZbOXwaeE9VSB0rkALTgUpXytqa/IlONH/Prsf+x8aHFh7XuLy7XL3/k6tvz3P9x76vrVmd0LsxmkN6ro7bFh/y1tKNTymJsp4fKlGin1fuzZfTerkJGyQf2mlYtSSXzly1/DynoKQUb8QlHr+hE9yRKEiu1tUTIKbWGi4xmMjDuxbVcfFhZnSNvXcO70Go+2Y3S0nXQ/w4ptR3d7mN9fNctTJVMlXDxXhD9gRxvpvttnJZjYMDeVQSlXxq7dHQSSHDaSGfj5XTjqR6ytD7NzKQJSgtJC4+BNPPTobmzbqbXtLuKuw/fAx4b65lefx8vPT6I9sgW7tj+MYCBG1i+aYSf11CPV/IaSryVW4dbsPjpFk85unlnImzRDbbxbo835UdTTJB5pL79TJ5ZpbH5uHds62ow46BvuU0KP/ja/Mn/r16w50W4asn6nsX+9lOtgfsvLaUhTSULKUzD9AwTThqyZx2oFJV1Z04D1LmpvpA4/qXw6rzrO9BIdN3kIOoabmXtBCWQ+swwWlk+HmrLw+jqLOte01oOdjEnl0amVlKSrSkmrB1//NIxnIeV/87Xv4btP/zmdoII12pbmf3T3xrGUSGM9XUQo7qOsqJjMUiW6tbW5SLVF76uUnCxLw41sWqtXUfKRvT3z3GsEBkZ3h49yr0hZKy2vO2giQmbgZ2SP+zX5zEqZVWDUbhIQQBCyo6eP7LFqxRtH17BeakLLv4XDEd63ckcSxqEdZAVtbWGsrq6RGfAYBqU7bx9BtbCCZi1HHCCY8bcWB+VtIos0nV+rXukxBCk95cmperfillsOkGE0cOHCMUpsl2GjSsOvNcoYGfXD5VCehoTe2+D10U/gP6+v41frFccfP/iOPZ/zOh1zEzPn6KRZbKzqCKUoxzE44sWF87N0Cq0U1AOnvYOIp/X1s7SYGrripK9OHx03R6PQo620RBoR3u00+q9cycIX9BIQ9Gy/Eu64exSbt3fR4efwykvH8fqrJ6ittuOee+/Bqy+dw5uvnoeW8Y7GnRjaFDT68/z5NaMTJTEUwdNEYnXQ00exZYcXVdJO1NiwERpRLYWO9lGk01acpRRZXKibrLH7H95mHsR59uwpPPbwHbjnjiM4/to5PPfd16k1I/x9F+VJi7zZSZMVOeRgGjWRU4reKiFHDW0y8uT4vF99pwY1zqoP+psOoSEsc8yNTS+9q2NQcwUo0Y0Jy6GUpGRShNXLRe8yDqqPPKfSg5UsJefX62basY7TEKiu12RlKCFGY/cm41EMhtcQMOhvPS9SbWMhkIqCG+c2ZRIQWYzW1X2GQmHDvtQhKjAz5+J+lVNrKTQ1CqIRDP7eSWlh0dRnlk8LprSggF8JrfhSf5KerxCkBp+fP4Vr15/jeZcMq1xYaKBucZIhWbCcLCDYxvJW9GsrCnQorazlYnuLMWwedxvaXshVMTlTxPs+/BGyDgf+5x/8FfRELHV1asjPJbZG5y2T3vPO4SbjGN/kJNtoYGWlSjYIRGJa1qyBnlgIly5XcX5GHbUsp6qC96H+DyUtWWoePPWh9+G73/0ekutL5jmfe3f1Yn2VMtNexcBAmOwzT1uPYHYhS9tXohWZbLJEKSFbkbqjnBAwqCOjUUIsptWWHCZhSWtmdHQ54aNM0rD12wIQ3vcUTjVqzt21cvMDg8Md8bGt/f97LTllnmUwP82IHLQwKnswPBLDzHSaxjmETDKKZiNibmx5YYbUKYXujk6zxPdGco2NomcxarUf0luiarGUM+v7qTe7p1fLjAewfWcnjTGNaCzMNnDjS//wZSwtzRLxLRgd3kKKTs358mvUeCWWwY49B4ZMZ9WpUxdpnDakUw02gPLN7ehipY5tc5HRlLBv5x10/CQm584yyhONSx5cvZzE4rye81inMVhMhKhU9HCZTvzMpz6CWqGBycuzsPOeGpUg/YNGTuuwMPoxCBrHUXOZpB62mgaITJIOwcH0ssupacdKwqlREOrcJvNM/srvTMSWm/APAxzcjKPJKfmuz3JQvesYXs5EaBNp+VsTbVl3Mhrta0V1nkOlsrQeWGIe/cYjKxo25HEa+rWyfZQwpc7etrYOw3Q0IUk94jqFyqHzqJ30+fy5S4jFY+jp6TFgZGc9S1KVTDe7ys1y8b4qhQJtYA0lgobdWkFRz9bgfnXGqW703AhTPtZhK8NSS5WzTm05soFzjKQLVFN1soICEuua5+LAGp1JfdO6d6W885coZIomQU2rTcVilJPtredUrqer8IZ6UKbDvnX8KgHPTtsgcBBENNlI2anVIsHNXSVDrWNkQIuPWGhfLGuZ7M1ZRU+3Gw7Wt+bWrDGmpTLKfgSER7Iz5SjU62SavjjbscF6SDMIVtHV5oPLVuPviujtdbGsNixTquQlKSv8Dc+xkVTntupXrW5nGdTfocxJpfNTYbBei2X6lo8So00Jb2z72tsAED71KX88XcwlamUn1nKVrrag528OHNx0X6m6hvnZdSzMkdaFSbGCrJhwgDUVRaXYi2w2TudyQct6rSWo/XMp84jrNkqCWjVrhg4V7fzUtWZ2GG9ew4h6Iu/27VvoOBVS9ssY39KFzVvGEArEMb8wj7/5/F9idn4e9917L6KBHhpcARcunzFTqx94ZAv2HhrAG28doxGtU74ATpsXHTT0rm4//JEUJq4tIeztNFNqYx11eAMOGmSM9NMBPU9CC6ten7yG9Y0NGouV0aKB/bs3UwJ1kPXQmGtONIrctDaXMvzYunrKtFKKFXk12qFcBM3C09yI1pOD/6kZW7n8rYY1m6Kmod38pwjP32gWoKL0P7EFOQxZiAEb/l40m/sUJWVRLSkhIBDAmDOZkQ2LOhl5jKSA5j5o+IwHtyIy9+n3OkYTaDQBSs9omJldIJ1NGIBQ9GprayPFDfH4JlLJtMkZUbkUZVXGZEbPRuRvS5pbQh3OfWrDzrYYtmwaRjQU5FUydI4JRtANMywsRxZwqY6Ui6T60VoMYKR3+SnxVq/h6Zd+AIunCYeHZejkffA49eEoPViddHq+ot3qNZJV4Lp12wDfNadlnZLNiiKp/tJqHYurAl/WE9vI5/NhdTlFxkjwCBCUqN9tzhpi7U1sHYthZa5M6ViE+vKt9hqjeztSlCpJOnY0polHelJTw6wPucFyaMRAjNLUfZ2Axut6XA2EgzZEGaC0orIyHc2EM14rk2miUGaLKG2e7ZwhqylXNTnPdC0gFNYqzj5+rhLQSyY4hbkv3hYykkvs+kcOCI8+jvdTnn2B/nmZ7PDAvQ/sT+7cNWo/duoFbBoeR8jfh5de/T5ti4KH0dLjGUQ0fADVcjfRX487I21PJUjPUiYRJx4JsEEzJuFDy1wp8igKanFTTWP2kNv39HTJVLGxPovRsU70D/ZBqy4vLMzh4pU3CRwJvOPxd5ul2UWJAyE3nnnmJTRsy9i0nXrVxUhCpF5csKBa8mP/nltw/sIVNuAyy1JWHo9JGOkbDMHr0xoFLhSzmncxjq6OXiyvrOD48RNm0QrJDq2ipIUqtm4Zx9jQKJx1HykxHb3poOkwUkkj8140rq7OKRmAcF+OyUrQf+Zloj7/mR38bP4WveCrtQinHJ7RX7/R7xWJdDi/FzMwT68S6yDtlWbXFawMmU6CkbSqopaGrdwa0aDjNQkUiv6KyAKICj28QqclyWcbaJ5CA7Nzizh/8Qo18RqNW7qVApq/8fk1P0AgH4EesKJ+CAdZnZ2UXMup0QvM75dWlqC1C7TQiJiHkUgsnx6v3tMRx77dO3H7rdvIDKPQY9vSyRTrjiXgb/W0J0O+aVia9m4hINi8Lpy9egEvHn8WyXoefjK1zduo/6m/myUL5YBGHMgQ6HyMpWR3wNx8Do+/4zAiUQeOHT8GPY8xmWvi+jTvhxJRayHUyEQ0b0bJV8lEHt1xG23RixLLHI5WsX28DSffVF5LHR6z/kCRDuhicKuAqgGdPF7DuUWCgsMbRLnhwsx8hu3hMnJrjcChEumRbWEy5njYgr7uiMl3WFnOmAl5YlId3d1IZLNkDHruoxu5Yo32XFF1IhhgcHFQOjFIaYl3rY8gRtXTE+fvQ2b1rZZQ/RG+du31ftrvc+xnMPx8NgPfnr3bnlS67sULpzExsYhQMEajsSOXX6eRNtHeNojh4f1kDAOknzHTT9DeEcPQSC9GRoaMs8cpARR19EQf5X5Ho1F0dXaSonWhu6ebYMGoVVDEqaOXlD0UjNDptOyWnQZ8mb+xY8eOzXiLTOD1145TQ3oJJDZktMLQXXvgcNNKUMHQcAT1GnWmX93PFqwspQk8NSKuB2NjfdSRHtJGRo3FPFaX1onqYdN7XGYjxSMdJl+nRIvTQ2GqROwso4/mUND1Ga3yBsRyWVJj/sYs6pFltGQlZXNpNnQO6UIGKfO5gFKNiF8uoFjhxjKpR71MPa/8iiodQlTUdLAxkqjnWZuFUkpDXpqVZ3c7WQ4yERq1L+gzzzUIsN7ind1o7+7hMYyW+RppdQEzCwnMLpHB0ejmNbV2PY1L16fx2lsn8Pxrb+Gloydw/MxFbpfw9HMv4+LVadPZlRMDsntYFicdilSdDrywuoJprWqshSQIBv0ERC/b7Pr0LK+zhA3ee5ESSDkUNgKTnjupcKe8ixydKlvIQ0/zdroDlHXtyGjIL1cyvey5fNZM8imU+F7mVkiymbQ0+jLLvIIGabsrWOe9aa6JFX4PgTtXpR1Y0dtNxlZnO1spf2yMtJUN7NozSqbmwfWJJeryIFkir5WxmDUQ9JRmMRcvZUgHJaE29RloxixJEPc3sb6i4AW2i5xUE6Hq0CPYxke0tByBSEBGjBco6+ndPb3duOOOO3H5ynUDiJqCrvUQBftah0PlFMDbWRf33XuE7DiMvv4u5ApFrCZSBkjELPVgHfWnCPT9fq2jGDAsTP0++byeQl0l6KXJht8GeQiDI/X/ZrdZ4y6387frNcujG8nc7sOH99GJ/YzQS3jphePYSC3zBmrcWJkVB0olH38Z5Q26TeVp7QNlmeVyGUb6dUanCvfpCc82onmVN6zHWFVN4JTe1soyWriSrIoV2ElkDxFNKTH498r6JDp7/DhwaCfOnrtg1lccGdrMxrYh4A/h4KFbSI3ruH51nmX0GD156dIsZmc3zBJqdrsF7V1EYBpJd9tmTF1N4sqlSTIGH0EgSqMLUsNpnYVe7Ni+g01bQ5IMp96sYJi0cs/uMYKVnsm3wogU5XVdBpC0KIrpOGQdaGaflgmoieYzCuo5C3rXMl5KCqqQDRRpiEXWQ4F8sVApI18q0YG4aRZfRSsY0WHoUK1j9HeBgFRAjp9TBKMco42G82wuH159/ST+7svfwMkLE7g0OY/pxTXMrSTpyKu4PruIi9emCQgzmF9eI2hUULU4CExNOnyOgFVk+Qg2ehycw03NzfonJUzLWUl55dhKHlIS1Tq9ZWp2luDkQigWpcPxfFodiUCth6b4w2EeZzf361KSTjCAcDzGKNwk6MzxOz9/G4Sb1xrZNIZwLEKZQJbDzaal0ckarU47gWyeoLBkFo7RrFQtp6eHrYpRyCFKBWBoqJ/1rbkGWQICHcvbRF9fO6PoOmam1uDxhensDkbigsl/0aIsmprudFQYuV0IeglhBGT6OCIshpZP6+oQq9VaGSXTLxPVsux0UD06PkSTli1pnpGef5HNk23xt5qFe/36LFkbuU5Vks+M+tLRyejUxrRtzYmQNNZTyufmp8jIZuknDDJkG2K4Zr6Dx07ZRSkTVTYlAwMZjWSIfINxkexZORIOgs2P8PXIe9FZz1uXlNRCF43Us9Zz45vGen/zN36Rha5gamICX/7St5DYmCQiEqx1XEHOu402spk3LXnQYARNkBXmSD3piF5FZU1MyZneaKGAVrPReK5Wy9EiI+ox10xHUafNW/uwaZOQn/SwksKZi89gI3MVH/7x9+H5Z4/i+986jY74AGLxAHbt3E3jUJS8jEuXT5Gekbb268lMGzh9Ooel+Qa1oBN9Qzb09w7hzkPvwXe+9iJZxitob3ejPdKHJ37sA9i9a79JaxWZrzWKOHv5BIFoBpPzF9gwKYTZeI2qEx948lMIuHvQqHhYZjcbUB18GrGuoW5AgB9bqqH1P34WSTZ/6zONSBFEO6S/WzMC+Z0Ol5TgV2b2HndqVSB9r85LZQw63X5MTszjm99+FqdPXUSsrZdWSCmjDkJyavUD6JkYWi5MTqtVp2/2STR4Tk2XVgqv4plovh6mo05GramoR8NVqpQOpP5mTQcarfpC9HBZ8+xGn5/MrY/A6cPli5fM8yI0qqNhWEkdrY6tSUY1sqEcWVM2nUc82oHNY+PwEUw07n/3nYcwRI1utxbItBZ5bA4NXldR/5W3tPLRCgJkchox8msFLGryYmGZYFDC8mIdhw/v4TWdJmW8aanR4Zy8EwKAluGnonEQ2PMlN954ax5BylSxHj0e0O3IYXzIg5Cb8CyJRJIRJSBEyTrdrjjm5hq4PrWBSrOG3p4A8Yp1xvsI+whMBMpUockNSHIrVKwETVaoOij5+bZDhygd5pFMT1BiUgLQ1tNJrcLc4Lnt8Ps82Lqjj74TxVe/QWlD7eomSEg+mo51MsholPVMcLPUyS4aDhMklPSmtRHmZ3/EkqGjE48Rpd7T1dtxmsb4/VK+/G83jfaR3rcR1aro6xkgIirdd5ZoUKXDEsoQRCyymYakMX89UYg6jI6vVWpoydRXUf6G+6hhtbSYIr/Q00/N6iQC6qGhYT0INBA2hrlGw9DQJZvYUObZxQtmqbUyAUaPXZuaWWRlraKjK4ThoRGj7U8du0rql2KjOHDHnTtJ+8s4f26Dxm4n3RZwaXw7jI62LsodPRdyFZuGe3HPXe8gUIyjVm4lt2gM2tKk5GnrJlvYywaNm1WVHJ4UHVLz1COkd310AYIBhYTR7AoRjHSKlKI0Gt/XUJs0vdZC0DCftLiYhZ5WJO2vz046oxl+0vqJJpr4Wf4AI5/P9AnIEYNkSv5QBJ1dfYwmTfzFX/6dyZ/Yt/8Iz++jETuwuLKG2fkFrK6tm/6AFMFAdFYvUVrNlxDqaI4BcYBOROCh40vH20nXbeQwJXqUliVval4FmZv6RSpkLloEtlTMo0o2oycwK6/EzXtz8560NLvmYaijUdLOR+PPpNNmoo8v4GdEzWGNAKVhzUKpTHlFlkNZMrppHHv3HcT41p3YufsAYrStZ55/2kilT3z0k3jgnnfg4fvfhVtuuR1zsxMEuQR/V8ett96Cx594koBTIUsk66RzVzRHgPcloPP7aVtkg4vLBbYvZYbmv5B9aEKW28GI7WYQUj3w7kj/TBCyWCjrimUsUzp0dtkQDjVM+nGFrEr9K0q/r9YtSGYbtCmyYTICA+hsdx+df8fWrWgjK9UM3igjvaSqJlbllVRVIjskI5Gzj2/eSnvaTiCrI8U6UhBQz46mcWh+g43MR7TAyrZQhqyezOVj+0ue/kgBYXzc9mm327V/x/bhL7o8ji5qmAfe8cTDOHniFP76b77MerBiz66dSCYXkGfkFNVsNH2kVlFWAlGtouwq+odTPeY0NdIrRRkZfZkUTU4QjWoB0oiJWAKEUDhoDEvGLFpP8k3jCrCR1ozezBaWyADmsUxKqZlvY+NhjG0JYLC/lwZOKutvpxF7MTl9mQ2QRd2SwHoyi4UFLZLByM5KlhmMjW5Gf18XgYRaMljC9q27qUt3M7rSuTUfn5xfC61oBprWDFDnVThE3drQcm0T2LVrG8scooFrSqyL98n7Y5TXCkj6pwCvh5woWkt7qnNIf2tTZ5zoot55aGufOa7V0adN6azatN8MP/IcWthDBlypNPCtb/8A589PkBn1IpViVKTBSVLMzM8ZAFXfR5F/a6hPmlYjH/R8syn3QyYoZqYJUsIwrZCkiTla91FrCyiHQMbe19tD9ibKWoBWZdKcfgG1nra0QcmQo0FrCFlsr0gH13HKqdBiq8r9v/uuIxgaHsDi0ixtgHSaoCfWk1hZxbVr1/H60Tdx8tQZOpsL23buMUBw/fplvPOdj+PI4fsRC/fDaSUYUh7l2f7TM9dJ88vmaeG33v4gBvvGcOzoKSRWWZ4EZSZBTTpc+RHxdj/ZURUbadqdX8/JoERgPTp5Q/Ew7Y1MRk6uCW2So9GIWJKbINZa6EVA6eBWLrBNKA8EZlW2c7ZQM8xA62IqtVl9Beqk/dhHPkLmmKeUPcdAc4ON0XaKxQZC0hxkMuoPiUU6sHPnTly8eJUBbckEOvW15cl+tEKzl1IpHNKsS83IZDHYNrq25kD8SAFhoN/2Xwq5RntnV/tvj44NvDcabxt98j3vhS+kmYkncOrUSTNF1W5vEBxo7CjSiJSd10sDVSoqo0GZDlRYp5GrsfQsxih1nNX0J6gHX8MxrbEnSVFSWUZNJ41GNNnhJgWlDY+PbWKE9LDh1hmJkmQky6TIHjzw0C24684DjFopPPuDs3jpuUsY6N2Mrt4BTE1PUrtm0NnngT8SJoBkoSf2ampsvRDA7m2H0dFBcPLlCE4EH+8A6WEfHejG+Lh5nkGVkZ6RlJFGIKKnRw8NdqGYT9GZ9KyJQ3QWHi8AIfsx/sbfabKTlc6kh3yYf6TxGmLVUmo3F7mQkylCaehNpmP+pmTSSEUr2YelMP7L8/BDg+dt8Bg9B+HKtTk8/YPXyQqU0cmoTeDweF10lglGkaSJ4hXqfzOzkr8xgMCrmOXZKOv0GHnpdeVJqCNYgCTWIhDTYrka07+ZFanhzVw+bzp/TTYmD9KagWaxFoKDFjyVnElnkmz/BttOiU0Wshs3AgR0PUPi+tVr6GxvJ+huY53tYPTtMn0M6jdZWU/i7IWrePmN45QhPRgYHMLIpi3YvGkn65mASAfWfahytVzd1OQ0FlcXcWD/ndi8eR/Onj6JV155nnajXvy6kUZahk9p9X490o6VtrJeQdPB9hTOs9xaSTke9SEaDrGNm1hKFFkeUvpAjLZg4/dlAlbdTN/3e91UDA3zfAh5Z43tlWX95MjQqtSEWm5fSwGGgyG8950P4/rl07TdDOl/jvVjZbDUtG6N9CgJifYuEK5YcOjAXbg+uUBpO0kb4z6LHhunfjAfbV1SkQGMTEsL0KgPQXklhoGxJn4kryNHEGbU+e9im3c/cvsvbhrr/L3pqSl7OqnKc7Lx2qFHta+tL7KgmifOwtf1BB8HDb+PldRHTRmkQTESORUZtCagFht1EgGdvEkZaytamScSMXpLy8owfV4vK5VGScNSJIuSNQQJCG3xCM2ijJXErJn0lCEdHaTz+2lcp05dZ6OESS0P0mCtbAy7YRWdXW3Yu/8gAWLGlK+Yt6Ajugn3HPkxXoeIXyWLICvwe0fgsnay7B5zXXVUmY0eJRkpZ1ejapi0o7Pb9CFoLf5QoJ2t5SamURsro47/bhzM39vogOoso/Sgs9O3uI+bzsd7b2UA0hjMXTL666e8njry9G6GDvkD7ac50Hm5nxJNnYiXrogJ0AEYuZRHr+Xv9UCPIsFAHbQyHq12/I8vgwxU2aLOdFp1mrXyG1oJVErBNcyFJ5S0MMvDsYzZXA6dvN/hTZsI4nlTr9puZmPqPgUYkkVaSl6dwmIQqqeUhhlTacTjbWiLxQn4DtO3cebMWVy5fo3RccY8eCYYihrDP3fmNMbGxrBt6y5KAFFm5V6wPLx3FT9AmafkrAsXz+LInY/w/ur4i7/43wTFOXh8VjpUHYWcnsqsKciSRRYGJZaPzFWzRFlk41B6podWy1ZatI3afnpGKcsMZzxufZ1yKM36pGwUkBeLBDfei1jPIoEjTVmi0Zgs/aLIY+Soegirg8FmfuYqJcCiyW3Qo/qGRwbINrTqEuklJYFGIKIRL8ExgAMHb8Wuvfvw9LNPExjLhuVZmlqfIcB61EQsMlkWWAu1iBkqSDjlI6YxfwSv//jb73rIZq+/P51Ond63e/jMpvGBj73yypv4xjeeJ1W9gNHhTjzw4K10fK1RuEi7kMYSYvroHJ1E8x46XJRRxW16V93qISWiygXcXn5mZBEAKB9BSBgKqndfi6Y4+Vt1eOnZDKJcNTqdj4DhMKBBXDY5BrcePoRnnj5GmlrE1q29ROJF9PTSsGp5GswpUt0BHNh3mKyiiMGhISwvz/CcG2xoK245eA/27b6LUd5PQ2Ak8XUj7B+Ewxri/fgJeB4atA9eNz9T1qhD00Wpo+nXWgna4w4gHuulEbax7CF+3wavt41/6375N3/nJqi5eD/qF3CZzzc2SSZuetfzFszkIp2boKbrmqcec7+d+xz8rCQYzdbTOTVbs0BpcPzkebOEWKlYIyCvsR411m41Ix/KBWjNP1AEF8hKSxNU2EJiHRqC0z61lUfnJ1fWA2Rl8IIdMTN1IPqCDFP0QsmdAwcPMbJp9EgMUJJFo0Rq61bk1rv6gPQqFArm9+1kBJqCrfYMMuQlU0nWpZ7fmWbZl0wHZJiSYnBoGCOjm7B12zZEQgGcPXXK5Kd0aZamszX/weRg8J60DQyOcH8IQwPjpOZv4eib32dZFaUVRrUWQt1EYZ9P5eUNq9x0fieZZ01Lq3HzeZSZ2WBZ8sb+SuUmEgnJtZoZifJ6Y3RiK2VrFQ89eB8DC1lpMoM8HTpJ4GCjI0eWIYBB04V3v0tL2SvHYomylgytSocms8znKwyQyuBUZqUAs4mHHz3A3xXw4ksvmCBwdfIq65kgk2W5GFQjUfU55W6wBLYXg5bW4RAgaviSbz+a10bhj/7H+vrGZ156+dXfW16cLT3y6EO/ur6Wxd998StYpDFKpx05sgt792zC0ddewcrSKktMQ7YPUMNrDv4WRpk2s7qMGIKeM1BnxevGtBS2Hk5Rqyqvvmk6rOTsIRqhV/qWkaleESBoReIcRgZ6zKQRLYpSqaWQyc8hEG3i+09/Gz6e+z3v22tWalpazOLll+YIBr247cCDaAtvxSrlRdmygouTr8AfqiDJCDBx0YqNlRANw4f9h7ZgcLgXl85PYml6nY3QWvJaRqXoKYMxHYOG7guQyGJopOoX0cM8hOoO3rfNSudWerCDNtIkRSXLEJ0Ww1Bfi5xELyMd1LHICNya40COYICR+xitpKG12o8kiOxNmt3NSKXEHdHsHAHh77/8bZw+dx1prfWQzqC3v53t4SL9vMLolmdUK9HJawZg5MACB2UhKrrqYSV67Frr2rwWy1csFOlAXiyT3uuzsiW1Mvb6xjqjexz33ncfrvDcAgE5vCK/+jf0FGQ5qfp/9J2eBakks1gsZhiCHqATiegJ3V5KCs0w1cKltAcer2nJAh8jEclaKpUywpQ9dY0pkuHs27sDP/bo/di/dzujraRDge2ixC2Wm9JzdWkWf/xnn8Pswgl4zYrZlFME68x6E/lslWDjZF3xnps2sgSty6hViVj2TNVkp0rWaE1GLZ+nXINGzYFyqY677rgLP/HRH6dcKOOrX/km1hJLmJyYYrTvw9zyPGYTBGCCdY7UuadnAJFgBFs3D+D82ddRym3Q6RsEfgGRxaybIHlsZ3lJV8hwfdi9axQnTpwx+RHhaC/OX55CrKMDGxsVkyczOORFMEx/cGiYkTav5ChKFK0XIqnzIwOE6eXfOcXG310ult65uDT9WcLv7r27D+PE6XP41re/ToRM0AgtuPeegyhmc7h0YZqO3s1osJlOMkJDHuFNuJBMpxmJ7ERQ9VITvWnsyiy0GafSuGoN6Y013mwBegR7PBYh5a2wcYiy/C4a1pOXqJVXV9hwjCoRGmpyBhevHMWpM69Rl8bx5AcOEyRSOH3iGo4dW8TAwBD2btMsRa2GlMK16bewlrmI93/kHmhRy29/9TzeeHmV9NKGWDyI/Qe3mo7O00cvmIkxMha2n4mo5mU4Pl+k0upk1NLj8m/1EpuOQupLpZbKqS0EMXV6qfOpQbCQGFCyjend50uOIyra6lcghtr0fSsC6ny0dgMIuqKy6Ey0Zj25FeX5287eYaxtFHFtcpmObsdqYhVdPTEMDfdg4uoEVlfWDbUvMbJHo3EyBxmUFvZMIs86ViduR3cP691C586b0Qvp9CFq90uXLkKPZ9cQaLXR6n+QQ2vdiXPnzpkZqor4ek6lHsyaZbtLomi/nF/JWuoc02/EIpQqrOguMJJU0UusRZmVSnX28nuVVcfVBGD8PkTWouXDcukkbcmFn/vZT5mck7XVOdarqLQVXqcPqeQC/v5Lf8yAs0igEbBQlvJ/Gq5eWsyhVCMDImlRh161RkC3eVhvOWT4d4U0n8GeoNwEcdR0rgb9egaHCz/70z+Hndv3EsT85tH0v/LL/wYTU7P46Z/9CWghm7/6u7/je5P12zDAp2HUeT1Fmw0WjdhbnYHOBhlQk9dj+7E99TxNTU5yMbhEo14sLiV4py4yOso62kEwFiLIVsliUxjfrKedqe6r5pmfknYaujed8kpxNrX4Q3795V++I9zV0/976tRpNKy/sbiw+FvJjRSjRR+j76iJ+rniBg2eaN7U5JCAydNW2nJf/wHefA8bPmIorRo/HA7RsFszuAJkAXaygRy1qfoAbs6oU8TSOLuWzBbFVT+C1j3UCrhC2TyjkR5+IlkhwJAxZ4nI99y/B9t3jLJxwzSaJjYSNDBPjGxjwFB5DXl1dMaNk7a3xTG+aRvLZcOZU5PIU99l81mT4djb2461lQwNPW2ooFC5TEfRuxpEaaem15+yR6spaxhVOfzqGNUafZlcgZs6UOWMemJxzTiCVmMqFGigZaX3St9rlhsjV5UAyXc5q2ilScYixS4yAifXKG3ImrQ4Z7mUZ7kSNCICAAGyq7eb52qQxq4TPNQXQBChflVfiXIIRN+1T8AjPT48PEog0NJf6tiVthV19bKVCcXqSafBaVahgELOu8F29tI5NBlK283jFOU1FCrnV/RfWqJMJGDI8QVaYgZyauUziP2IGbWoPgFPgkVAyE1DgKpLfZfJqm5YDzyHwDRAYNB1BM7q+JxbmMfrbxylhncRPLxIbiQpEVnnrMtnnv0eHWgB9933ECLhdjrXqrmmRhIcrLc1Un89jbzRIMCSlelBwXqUXIVtKZxXd4yYayRkYfnVD+A2nalPf+8FvPzya6zjMiVFEleuXeZ5cpiYncZGZhUrbBv1b1V4LjN6xLYe26SZvQ6C6ghmZhZ5Xj1qXnMuWiNrCn4aoVGUmZ3JMJAKQB2UGFYGr0HKjCzZWYrSWFKH4MF3MQST3s2YYp5mxY1u8KMBhIcf23OX1xV7ym7xnG4L9y14vcEnrl6bJwq3szIIu9R4XkKrOrH0xOWgvwfFPOWCc4jRrQsrqyVqeq35r6mkGdPplKehywC04IkWf5CRiX6WafgyJj1CTENW2mcazIRn6mAraRJBh3VqoqZ+qzFjrcW/fcc49u7fbDq+clkXkbiDFdlJ4+4hgIgSU/8TUOqMdnVG9hQ1YyjYiW3bDvBcjGThKPbu3kE92oNuatbenhFuAyatur9/EJs2bUFf3yD39ZmVkTo6Ovn3gJkV2NYeI73rQ3tnB2LcOnlMrLPL0L84/47EwwjFfOjsi2Hb7k3oGYzBH3Ug3Oah3HEiFCfgeQl8jNDqkfeH+LdbD3Rx0Eh4zriHYKhnQ4TpJIycUR+1sgfdfV2G6moRDw0/ioLrQaA9PZ1oj7fRfcHInaWR81yBoNHn6QwNbmWlBb70BGlqdSAKBCQ58gSj1nse6zR4OX40FjWOKxCXBNEqP3L0ZDJpHG+BzqqXwOBmn4L2628T7ckU9H7zGAGV1hvQkKMAUG2tzD8NNWuim1hRwB8wwcPP+lenpjrsUpIalC8PPfQg7r3/AdLzMcOGTp4+ikOHbsEnPvkZ7NxxO0qsk+sT1wgIeiiqi6xiPyan1m7YIeuKYKlMQLuDDucjSyE7YBEJNozVZPSdHV00NzflcBqPP/YYnnrqw9i2c7tZ7fj8xQsIRCgzNSeHIMDiG6mlZ1qok/xf/9LP8Rx1fPrTP22GMC9dvk7g0QN7Kkp7YBCjHOT92Wi3ApLhoX4GpDVs3rwbn/j4UxgcaMP1yatkKiwnwV6ZigIPEUZN7VaWppk4x9//SAChkM99fPLq0uGIv+2L1qZ7e3/v2M62jjHEImNseEbfSKdBwelZrX1Q4A338UaiKJQ0R96FpWUZl5zcbSbUFNT4jE5k3GzkuqGrfiJ+IBSkEfjZKK3HtytiSof76SQyRKGqz9OSFRrrtSnqCDz4WYkv4WgQbXS+YrGJxIoAo4t0dYAsJIrEmpwgxaid5ecEjZYAYfVhYZYIX3dgbHQc87Nzhh47bZQ2pJM1LSjIaHL+3EWWuYRRHtPeTmfv6uY5QwbcNHa+vrZmpnAXGL27+noxMr4ZvQOj6B0cRf+mTegeGEBnfzd62PA9NN73fOBduO3uW+CgIfpjXgxSc3b0dcAb9iLaFuXxHRgc6+FnH47ccwAf/ui78MAjt+LwkV3U7/vxyDuO4NHH78K9D9xB4Aiz3hdN/4E6wzR2nUxu0GFj6CYYaTFaOafCd57Rd00zDOlwG5o8xr/NtGg6pZ5aJYmmvgYlDynfQbTfdDiSlus5AkJmObByGhTp1WcgBqD3mw/Y9Yri3wAEgbjyEQRKOo9+IzYhMKgy4lbJqjQbUsyqRq9S4o46k+UsGmuRwetaBQaJ1gK8Hp6bv2MZlbk5PDRoAGN1dZnRPoPHn3iC2p8ywRPHjj17cP36eTrjNCUQsGe3nnmQwcxsGlrjUanaYgXqpAz47Qh6rWz3Bu+HTudiJC9bMDOVwrufeDc+8YmfJBDMSuxh//59OH3mKO1hlcDUmqLsIZBruFjOrglKn/mFT9I+CP4dvdg8vg1vkNWY/oVIjACzSju2kol4kFdiESunUOH9lVz46Z/8OBnqGl586Rmy4iLrwAat0bC+RqblEqtoLeFORcm6I8tSe5ha/yG/3vnoI7919eL13kqm9NsrS4mfX1xO++eXynj9tau4cGEB09NLSOfSplNKPbJuZy8KWR9W11hgR4SN1kl50UmkDxORlaWnoTcbQmzMtnicutVvWIEmLylCaJRBdyvtLukgWqq1ErxeJWeo11g9rERcNrD0nvbn82luWlTFSkaSpcGEuenJPlqYVJNFbPD4SIN5P0sry6bxUPdibnqN6HyejCZHcGma/da6m40hhqNebSvp8DINkTScUUPLcK0RABQ9ZcgT16/T8CahSUk5Ur1rU5NwuAPo6BlEpJ3a3EkHIU0tKlHJ6kCOhj2ztIQEmdHk/DyuTE6CoghLiSQWiGLFegpWdx3pfAL5ahI7do9QV6Z4T9cQjJDOFxdpLBpyUmejOiodOHP2ChYYyQRsyqBLZ1L8XKN+trN+Y8aQeSOGkRWLpOcEhzVGfoGA9itDUv0GityK5OsEDa1apb/FAuTRfb39dHKZH0GHOl/OLdDWzEfNRdFnOb9mRUoGmE5iOq46MM0+yQACutpZ9WZWl+amgKDhwhCDgcBCAK9jFRElr9Ksp5xmXPJV4fmkodlwdKw5aPXpHdt20jElXcT+JEO9tBEXbfIqnn/xOyxDFavLNczNLhNIKNNYNotskPdGYstjlWFKLR+0U/9TG8ruWKdrqwVsrFXxkY98GNu37cF3vv1d/Jf//DuUm2244869mJg6SVaqtRlZn7xHs/oU6yYY8JKhbCXwTOHpp7+PF154iW1Sxy/98i/joYcfwNmzx5FIrLNtCJZsK7ET5T5ons/wcC/b8ihOnDxLJkdGRgaTWCljx47dGBnqRia9hDDvU/Zf4znVlfVDB4Tf//3P+v3O0P+yNWzWjfXkn6yvbvzs/Pw6nn/hBF564U2cPnkBFy9cwCyjq6b/RsN9RFvlBFiwuEJKHuogte4huvsIGKRmxsmkQ1tprdKCMhQZqYa79OAKGZ4ei67c+Eg4zE3zv3n3NIBauWAiSSwSZGUtYWZ6ylSMshiVRJNYkyShXqvYidpKilFfRJ2Nphlxg8Y4tVSbpgkrzVVMQbpyXQ/uJOrWanZG2DINsYTF5YQZi9Yj5PT53PlLbKzTOHHqNI6dOGWmUCeoxTVk1dPficGRbmrVBC5fuUY6mUNndz9ibe2m11zPKJRu1boCetx5MpMjm+mBh7RY2rhc03Jea3S8MO44fAC9vTFs3TKEfXvG6XSaBVcnLb9uDL23t4tyJ4PvP/MMAdYDybflZTEa9cUUWWbNnc8bcE1ukPLzGh7WpVicnFVyQeCgxCTxKEV9ja3L8TWaIqe7OQypTW2Wo2MqT0TfZ3MZ1h+NUZZJx231C2jkQqNDlAa8Ro7n1361sUBGQ47qE9B+IgCbko4kQKiVjV5X+wlkCzyHcibUIWkAi+VTNqsmjgUZFCR99J1YiZ61GApFsXPnXl6D4MUIWmW0vU6d/+wz38Kx40dpA1rfwo1UmuyQbSp2ROJhgo6CiyY4uZ3S4wo0Dbg86qyzs64VAAawZesoRkdGWD4/vv2db+G555+jPPSQBcYpQa7yN5pTQYeuE2BYVt3Dsz94GdNT10zWZlusjUDnZ9A5i4mr18icaZ/pNVZB6+lgXq2FYJLPypQMo3jksXtx9vzrRgpr8VanPYTf/u3fNTLmrTePErQcqBEoitkG7eJHkIfAMt+zsrDyEaL5aZpOulxq3LeyvE6atsZoquw36fwcVpcSuHpp1jzrsL9vjMbiotFVMDQ0RikQIkUjb1OEoeOro9A85JRVqJEF3rXJ0Vekos/T2BxmCND0bhOBld7qdzNi0fgUQTT0FyVQOJXQ1NTU1Dx/1JofIEOXNAEBQI3VmqBDipgvUZa4eUWiOcvW1dVnfnP+/BW89dYFXLk6h7PnpnD89BWcPncJ5y9fxpVrU6TZ1L80yGxOzwCUniMYtbehh9IgSlq+SrbQP9CL97zvMQyPkPb7bcbor1y+iqnJKZbdTuTvRizgRFvIjf7eNkbUkpEtK4kEdXuQuniOYDCNzjY77rvtVuzdOo6BzjiGe8mqyKTsvEcvnWppcYnG2jT0U/T/7NmLBJ4CAbCO+fkNAqpyCFoZbOp7UfKN1wDOogHNDkqIZHLdXPcmOzAVTgf1UKZp5qccXpmGJiuRUqzCCCvQDga9rMM0yxsiQNjMVG9pfck7dfbqb1231dej07bG8XU+AYeGmeX06iuwaniWjErOLe8UExRTUN+E+jUkCTTq4vUEuAXpsG7DHkKUjgoeeqCKGF+OwWNqagF3336EdFyrYpdx8vjL+Pzn/5iyZ43tkDeyUzNTVS49G1Gb2KWdrNFLGq6MDBaf96K5CE3zcFWtrLW+0sSv/dt/bRbm/eKXPo+tO7YQVFawlrxCFngVpeoG7adG5lZBvUKmVnUyWGn2pJKm9OCXIp5897vxb37l32LP9v1wMyCsLK3gwukTcNnL6G63I+ChLfL6PsoOPQ1a9TpPSTG3sEx7q5n+jrZoDE8++UGcPHGMdnpKqaOw1510GbWTauGH/HJ5g08tJzbumltc+eL8cuKWxZWN4aW1FPKkLHWGCSsbyOHxkibT8YiQWvGlZ2AQVofLZNK1dXYilU23psXSyKQJ1fMuI5F80Lz+OiOThp8MGWTDKZLpoZ16WjPDl5lKq1TnUoWaS8lIPI+eAKzsUScNpa2zi+css3HW6LQa3QgSdFpZXaFw1OhkOYCMXsamoSc7kZexB+fOXaXOnKCROWj4PkZ0avieDgyQoo1u7mXU72T0znLLYe+BrdzXjYHhdmzbMYTegThB4xq2bN6Jd76HgDDai7GxTYzgvcbPrly9jKnZKzhwaCu1Zg0TE2dZN23o7uvE0bfeMBEsm9+gnPKTZo7iiccexIGd2+Gy0Ug1jFmltiwwMov0k+VIOg30D2BubhGnTp9lXdYJQltJQfOYIyCUlSlH8JMGV5TWakaa9yG5NUkpoyxBraVApse6VmTS0KWkR4uhiWFZCJJsKMOkVF9m1iVPKmmmhDBFfTmxhoU1MiSAbCWRKTe/5dh613Zz0RVN4lK9iyFKeomW89KmDJpKLYYlKaZ2Mis/sX2V0u0g9ddkL2U8mkxLZatyvxiXckM0VLm4sMDjmjh0cBfvbwHf+tbfs25Omoj7yCMP8Do2AqCencgysR6VUu8kXae50gbU5yGWajdbQSMBjPSaHXnn7Q/hQx9+ConVWfzhH/4RLl28YtbvnFu4SulJEKA9RiIeXseCfJrswqKsTAKNnW3F+yjmbXjix+4jw9iGBNnl+Nhm3HPvEczNXDNMLxp2IuBXgpk6CWn39Jv5+SW8/PIE7a8H3d1dDAAJSgsf3vWuJ8w9nT5zlkzBgrY2ss16Fcn0jyB1+ckf//hnd+09MLjvwO1/sHX33p/ds/8W+95Dt2P73gPYsXc/Dtx2Ow7cehsO8v3grbdi1+49GBvfbCKoetwjsSj00Fe2PR26Nf6sziHNWdDy6FZGQAtrRN+ZJBUarPoYKqSSSiNt0HhKjFIVshGl/GqYTR2H3gANltoxFu9EvKOb0boTff0j1F7jrNBBRGOdNFgN81HL0kYFNBqDl1HqOiqPFifRPAOtUbdprA+jYz0YHGpH/1Ac3f0RDA13moVcZuemWWYHHn7sHgLBMB2/Hbce3sf7HMTly9f42+14xzsfMZNnAiEfrx0325nzF5ChQ99y22aCXgYvvfo0Tp47jo7edgJMFRcuXTQPXc3lUqSnEbNidLOYoeRi5NUQY5EOTCoreSop0tHVZSSHFhOp1ywY2bQZu/ccYrSy4tKlabICPXCE7IsO1noysJWyao0O5SbljvEcG5Q+y6ZnXDpZr9awXsAAolmhiW5qVi6i8+ld+Q4+LcbCqCrNXiOgawhUswjFEDdWV1m5NWpbv8kszFJaKIPRjBTwbFqP0YwQsP4FNAIBAYLy+FsLgWj4USCgTsdWYPATmJWLoGQldVqKoSiLz8GKUF+Dtng8RtywGClz6fxJtl0fAS2LkydfJ2AuGYf6zL/6OTrZIiXtRQKchcHBSibKezabhfWi1HMby2prsRSCTiHXwAP3PYFP/MSnCcARMr2zuHjpFM8zSzY4S9vU+pMEJt6G9P/2rcNYXkgiuaYsRMkmTb6zYCvp/1NPfZAY1CB7UhKWH/6wVuLOMdq/zlrQiIQeHOMz6zAojVnJbGWeQ+8P3H8vAWEOc7OrPNegAf9XXz9GNmZDR7vXdHLnKFV+qIDwwgsvuIe27vr9bTt22Lfs3PkPm7dsff/4lm0YGhvH0KZROswIxrds5jZO/TOOHdu3Ye+e3ab3t6+3BwMDGpprN0N4muyhHATNeOvuakc7aXecn5WNGIlFTITRSIP+DoeDJqlEcwiUzaZnLXS0RzFIkOnr6+fnTjauOivjCEfajEHrc3tHD8/ZxX3tvE4nOjt7jfzQeoqKWMq+yxeVr5Ci5WmUo0yQaKKtI4gt2wexa+8Y9t+yAzt2jZpsv527dmHHjr24dm3GUO/HHnsMsVjQGLOy9jLprFly7LkXXseZcyfx1rGXGaG+j69//ft45tmXcW1iHh2dETz6+BFS+xU6RY1y5CwmZ2bpxDVq4GURIN63Ez2djLKuBiIesioaToHMoVzOwkbjM9GNdaEouryyit6+Ydb5TmrZLjqQsgLdmJlZpdGu0SAVOTRRTKM3cjQ773+D4Fc2YCiwEBWT4yv9Wz35ZoVmupx6VOvlAhqlHBwsK4tilkK3VAsIE6Q8jK52GrKtWaWUbCBIyaYViquq0/VVVCgdtep1tVSgxHOYWYRaPk20XPcppsHbIAA0CUolFYPF0yrPTaoWOgI/hykF9TxFDT9rmrZkh2ZgymFVcB+DiTqhJR2VRBVgUKiyzPNzU7SpMO91kU6d47258fjjj9PhXTh69E2eo0hnEjsgq3SyXKyaoaEhlokSViMevD4vife864N48j0fYzm1poUVy8tzOHHiDQYfCzRhy+VptYdYAGHNDL8uzhaR3Kjg4MF9bJMgQTFFILORDcxymyETCJsRhhqDXDTqI/V/00i8YJBBkYCr4UV1ZicSlHENLz7xyU8YRnHxwjkCPKUJ2c7W7btpO9fwzicexLve/WM4c/oMgfeHvGLSUz/1s4drldInqPtOV8vlGhv2FnUczU5PkXYmSE1F63igJtOUtLw5a5Sf9aBRzZWvktLVuKWVQMJIrVVtU6SrFaKb5ns1SWuzpLVF9VpXqrAwatZpuDWtzKPIQiNqZ2SLUR96WXFaYEIJH8oGlP1q6WzaijH8Mh2hUqqTpjbpODRAShbNxtNEGkUpzaYUlc4wophORRqY+i86KGn6B/oJUt2MGB6DvNNTc7hIiniWcuLEiYtsqCSOHTuD7373+/jaN76Bp59+BqdOncH1q5M4ffYS5UrSLI29bXs3KWI/Dh8+xKjjxbkLkzhwcIcBzdm5BRw9dho5RpCV1RRWteYewUorI7/7iQfw0AO3sg7SBAQH4gSExaUZYliNwMeowpv1kMLrmZMzc8uscAdyWslDDquucquTRq2nVE1jfZ3yxiROkf6ybmw2jenr8eisH9aDgEALmqqOXWw8LXUeZEWrryJCYOqOBjDc3Yb928exd+sotg33YcemAYz1dWCkpx3jg7zHwT6MD/diiMeN9Xfxu24M8zsGTFjrJQTI7HwkIC6CmdNsdGQ6oUNJaxbeC51FEV+JU/SsG8yArIisgIeaqH9zurXkiRlq5KYkLWVCqsNUnZRKrpIM0jJpCcoCLYryxDvegfvvvw8zbMP2dkq48a3Q4juJxBzbXA9vUVasg4Bbwwc/8BHs3n3QPMV7I1FgQNuHjzz10/Q/qxmqFGJpEZNp0vy0HlpsqRrmt2/fPszPUqo4mjxPGet0ZK2b8Vv/+d+ZdT/nFiYIUnXz5K6xkVHcf99DOHP2PP74T/4Yuew62UURK8uLRiZQNaNNLNofx+pyGV5PN9nBfSbwtUXDtNd1JOlrDz/yYzh85C7cf8899IkOfOfbz2B1Ncn2/CG+Hn704f9QqlQ+Wy5Xf4+G9JDdbt+soSX12OpJSerIifFmWihnM++t6K40zFVGUWUegjqZWpgISD81ul60MEgmoI4npbvSHmgUpJBsdGVfaHqvW3KC70p7DTIiRKhft4yNoo0OrpwEjY2vJ9bpOIukaoz0TiW7SAPCaPgHH3wAW8hcBFrXr10yU2KVgeYkFS8qgvH6yip84YVXcOHiNf5ekVa97FoSS4bDCBhxoz3eg9UljdlX8WPUhLF2B4KhhlnDLxbpxl/99ddx6twZfPY3fpb3rudKeHj/7ThzagG//u//J9lKnLJIiVs+TMxMm3x6i5yURpljJDmwfzP+zb/+KKNIDgvTZxEgde7taqPOnCTzsZoI5wuE+TmEydllvPLqcXR1DmIrtelGcoP34+MWJYvZwN9+/vs4c2aW+7V0eB1eN6UAGYIWYNViHHqwR52R2UsKP0TptWmoH3FS/QClWICRV/Xs97oYdd2Icr+SYDS6o3RbdXiZ/AA6qRlypLeU2agaGjRZiax7paUnCP567qEWO5HGF1tZ475sngGCAKCkqCS/L1OiVNhWaQJ5ljJHj++TtKjwNzQMwyjEZtTO2kxnJf9T9qoSxW6mN5eLZaOzY1EnBvtD+D9/+YeIxsM49cbrmJqaJDt7lACSwrPPfQFPf++LlBt0snQOPd0D+MxnfgmR9m78yf/6AyxQWvz4j3+c7bqJYFrn9WjxJuHOjaef+yq+9q2/xFoySUm6Df/u138J//DFr+CFl79DadKJfXvuQU/HZmiBnq987fO06STLakcmqZWg7sYv/dKvcV8R33/u+wwkrxA0Zli3khgC0Bp6O0O0Ow/Gt92JI3c9CrvFCT0lqlIv4Nnnv4evffWr+I//9XdMmno5Uya4uvGbn/tNXJs8/8NlCIf2bP0lr8c5Vq/kv1ItFz+YTq0jr0hra2DbllEcOrAPO7dprjqlAyXE7l07qKm2Yv++vRgcGKBMiNIJtSgKaSnpqpJ5FLWDjHaSGN09XWwgDS/64aYxaEJTJOSnNOjE/j07cGDvLhy+9QDuvO0WVuztOHzbbdRTWzBK1O3vHUB/Xx+UrKSnLZ86cYLGmTO971euXKH2mjMLrYRu6NpsOkljVg+w8tmzZAKkdR49H8/PqN6Jw7eP47bDm/DAw/vw/vffj/d98AG86z134b77D2NpaYFGn8eHP/II/IEkunpsLDvvI2DH7Oy0mVV4x+HdNPgNOl9rlZ0Ll6fwMp13JaEVibVQqYcNrFl1dkPxKzQ69bgPD3Rh2+Ye6sxphPwO9HX1m8g4MzMJl9eBhaU54xh6IO2JU+dJN0+bodDBwSGyDI2tlwlEMUbANIFvkZQ5T4ZA7e9W3obfsCkNJqjTUFE3SMffs30LHrzrDhzYvhXj/d0Y7W7DUFcHetoiaCcjiRIQIgQGL1mDl/RY7MzNdz1JyKWRCAKLldSM2GqGwUIaBg4H0N0eQ0+7HvFPNjHQQxYxgE2DvRjobjcyqCsWovRgOxNoYpQGhHykqa/VmahEJg13KkiIFbTSrcUQeC2WXX1LAmylNGsdCSVO6VgNUavfJJ9XMlUJtx46yGtFEKWE9PsCBK0ywTZIeTCA6YlJTFDGeVxhfOLjn0ZP15B51J6eEXnkyINkiYNktLqkOjBFETRS5YKeNXHy1OtYJxvxuWN4x2NPss12mVGDcqGGB+591My2/Ku//CuC0DQBy06wbyC51sTYpmHccvA2k215iLa8Zeswzp55EyXKwSN33449e/bgjTfOkNX8GN7x7o9QNmoUx2tyO9RPo8xSK/+pvZ0EUXuD1KtqM53LDzx6zw8XEP7w9/7rHw4O9ru3btn8wr59e+/bs3sXI9o+HDq0n7T4Nuzfvxebx8exhU46QADQFGGNd9tJ17XcV7yth9EtYpb5CjOyj2+nPmcFtNH41JkY0LoGbDzNuFM/Qhcj4223HyBlugu33LIXO7aNE3g2YYSRrJO/UQeYephl3GIZ0pLtnerx34p+Gt5d99yF973/SRy65RA6OtpoKFmsra4YAIjFwox+bhoQtWIpy0g2j87OMB546DYcODSG0fEohkap44PU0FiBw50lxZRxAlMTs6R4CWrETZiZPUGHn6dhSt4UceL4derEFNnUnYxMLmrMJianZ/C9p1+mEU0j3tFHuh9lFCwycpId0IBVP5qUUxfbWl/A9m2ih6TMpNI+X1QaCAvUrmJL6k1PrG0wOmVpbEuMXk2MjIyZDlKnS7PflEXYT2YSoRE5zeKxGoaUbBKQqBNXyUE1XkujBNs3b8Ldtx7EVjpIiCws7HHCz/O4KKE0zuOi82tIS0yppf0tLYfU3ywXfdLoZ0kP+atZZp3fm7/psVrLQjRba2UGeb32eBTdHe2MoG3ojLOtCfhtZJZR2oT6LrSsmlnLkfUhBqGXkQo8n9ZSEAjoTzEEbcpr0NCj3+cnQ1CHKyUk9xdLGdpP1ASqocFB0wdh1txQB6ZyHXivgwMjJm/mriP3MwDcbRJ/NL8mQkCNRtr4t3rtlZlZ49WVHq81LhyUCRFspJYMICud/b4j74TbHqZE3ILlhUWsJYoIR7vw3W9+neBRpE8MEmDu5DUO4+GHHjNB8WZClfqrpqYuk5FMm7rdv/cA2zCMhx7/AKxNF1myshAFRmw73qsWERroGyGIekWPCMRkZzwoQt8JkO380AAhsXB5MyncL1uslulQJFJrb2/frpVthoaHMDA0aHp+tb69ZrNpPLT1tB9GX2pX5YmvUndfnZrFlYkpJDW3oFwBJS3cpHphGoZZllyZaNmMmUBTZAPqkdt6Zr9WcNbz8cIhL7WVhnZaGW08vRkX1zwIPc+vWCnRsRM8TwrDmwYxogeBRFtLuI+Pj9HgGqaDR73gyiCr1YrSJtRpfjId9exSGnhZ7lqO503SebT0GKVOapag0Vonv1nzUAtO0emXaUgH6IwxMhnSXMomPU5+amID587MY+/eLQhFZNR5TM/N4Y03L+LqRAqxtm5G+gAjQpF1REnDexGlVg+8DMRmqZD97KP8mcLqimbqhVgOAYud95mmluyhc9cxPT3Pe9rFiHLI6NgE2YGScdRxS+bMv/OMfqu4fGUeK2t5MhU9mThIwyYYsM7kHN10ytsPHMD4QD9CjOwBOq+69OTsJl+Anic5punXZjo0ndSsgsSyminYLLKG2QTImiBE2mcitDorNbQosNMIkZnHIE+mowpAlHcfoL3ECQTtlJhxMrcm7ylFyZOhpMhRh8uGKoz4cniT8KSr0pkFDkpsEgjos5aeEwip81Fp5JIN6hNyuSzoaA9i144tGB8bMVPozbM+GFCbivY8dyzWbvJPBvuH4aMNaD0EPTtE64C28hR4fZZYCUua7yJAUCaORrc6u2O4ePEiDh28C7u23g49AlBpxMo12bx1DxlJO37w/e/QL5rYs28HPvjUU9i36xBCvjbaUgXPPvssvvu9b/F8ksVlTE5eRmIlQTYRx/0PvYcMLMwyOEy/iskFodOrPdSXYbd5CRasb/mZpn3bWk/5Il8y9ftDeRF592uoanRk0+mR4ZHHhoeG0NfTYxKC1EfglVZWwgi1nxJHTNYhpUAoEjJGoam5JTb63PIyNug8yjlQ77w6U/RgDw+BQWPSK4l1JKjN8tT1anQPtwb1aI0Aog6+TC6PPD+r7SQHtCS2AR+ipZ7Eq/yDdK6MUs2CDA0rz98o771UrFPr6xHtDuOE6q0yPdb8p8y1UKiN0cwNzUfQUmPFYob3oPz8NMunJ0m5DR1W9poMVAvGavKQx6UI10GKOELwaSegeKkPy3jt9dcoVS4SIB3UlZQybqX0agKNxqw1f4MMgVJCYFBnedwBJ1x+TejmfZY08qEx9TWsr6/RKW2IxzsIino8mhsjw2Noo/ErM85GZtLZFcHCwgzm5uZpI27erxtvHr1CVvIa5hfWTd34/FqLQpls1P+se63yGw4GDEsIMIJr3UMttKKMPTmvnvugZdRkhK1NAMF2pBEqrVnO02Ad80/uE2tQpp/WcJAE4jn4G21aOIW/bP3j73mzJDo0ZBkzQV2JTD2dbdg63Icj+3fgXffdhrt2D2MT2VWbswF3s0aQqhumwtPx503T11DjWXVfymzUaIamQwt4tACvRg00jK1e96nZJbOUvJaA1/L3CiYa7GRsQIm2Mjay2dStbI8YYIBASVjqFxEQqgNX/VByTn3PeE1wKZHB9eGjH/gEDuw+QJmQJRApR6TKuowbdqG5I31karkUz1MPoZ6nlElXzCPs3G4npWmPOecX/+YLyKdW6T8NgpqFjO46tNS/FoGR/NN0ebO8IKWZgqBGZJpNPeOB1EF2bGgZuZwqh2X+oTGEX/yFn/4k3w7SKWtE5F5FGWV9ybFaFFGBV+PZJJbUqZoeqkkrWixVK8fqOfaziyt0Yg21tB7QIhDRJBBN41Qu9vrauknGUKeRHm4Zonbt7+o0kUyzxhR5NBehQNbBuiGVElPQu65XNePxC0vLJhXY62WlMpppARHqERqLklkavEaClDRneqCVy9DqeFTSkhbYqKCj0we3v0b6xahmK/OcSZ7Lx0aOmxENpytAR1zF9YkFSqUdbDzl3rdmD+rhH9euLWNlZQ133ruX4HcV3f29/H0nrl9P4cKFeZbDR6bXmlHYYDRSmG1Qg2tFo0ajwDKmWOYKdmzdxLKu8JwO9Pb1mihRIgBKP6rDUyMgb7z5OvSg2462NgwPDzMidtGIXHjl5fP45reOsizrNBQfwUA6lAamnly2DU9FKeJCFzX+pkHKk3AIHpbfybbTd7CJ7ksSKEmGcoHtq5LSx0w7C0T1bhMj4DFiN4YFtDxGJsE9LTagpeTNkJzoIr9XP4DYhoxX/QKKfBoy1MI3sbAPAz0dbPMYgm4CCyN5iYAu9macQTbPs2odxJquwR3qu1C013wHPeBFiVbqO6iUS2a26sWLl6i7R0nbN7Gd6GB0cQ2pqqQ3AaD1Uon19k/vukndq+7WJGhpFyWm0KTJAsTCbawb1ZnujeXgV2FKHx5pwFZJUpoX8+53vh/9vcOoUroJiIoEj+FN47j3/ocozxogdiBFFqop7h5XBAf23sfz0snJSswPTHkJpKw7AQJoL00toWb6wHQ3AmBtrTr/obzq1cphM0+/Vt6svPFUKklqlzfUTgygtSqOno6UZcMUkExmsLS8apxDj2ZPJikJUpoEQ8OvK9LY2NCa318hPU5hbnaBjV81ji9DUQSJReNQ3reSbnRsJlU0j8RKruv6N6ZNkzFo6DNHwFlcXDSUbZ46bmpqCjPU7kqpNs6qSVI0FmlwVa4aV8NT+mDoIa+n6KOOzq5O0no6HXeZrD4ZlhbqWGADa0ageTw9v1S2oFZG0nuNhqmhM1YBnbKJTZvGsGl0DHMEuJnZRTOaotkzyta7aYiSWWHqPheBRkNrWi485A8im0rj7JmzuHDusll5N5vJ83pWRlMf6zFNSZU0+Rz33ns363iFwHAcPb1dGB4Z4T06DSCW9CAbK1kHtaaorn6ve1RfTYhUXZ23wZBSf5WQZArE+5WhsZjctEvATAtU86uabpilcRf+X/mSrDt+r3dTf/pe5+GxZr+ci+Bn1mIkG5PG12edS+CulGMjKwgQYi3aBDo9ne24Zf8e3H/nrTi8bws2dQcRpwRw8tzKY9Aj/wQiagP1HSmS69waXRIQqPiaLu8gq1OQ+MpXvgqtyKTl7HWDqn8d8//Pyyx6q/vhNWWXhlWyDOrkk1RRere+U3vqe42WaYau/m5va8e2bduwfdcu2qjASOBhp+1u4Otf/wccP/qSCUzf+MZ3eA3WIsGlq7Of9aC+DrEugizfzWfWkYDXXOfG9f7xRbvlDv33w2EI58+/4Gez/XdWApuLLazaVHlY0JtDTGID0m+i8RpiVNrwamKD7xtYXkoYpzCLdvDnkhK6WaUPKxVWILJGqWCiQT7DaEiHGh7iNggvI5uGt3ScZt2JQYhqy5hbi6yqkiw8/zxefPElgsESNm/eYhpmdnaGQJExi4BqQozKnVhd5HUyhjIrMUbj13o6lMKashSVseZwknk0NaNO6+e5jXSRsbFZEAx0EBiydNhrOHz7btI8Gnwtzd/ydy4vv0vj+LEJHL5zHwIRF06evYAr11bx8quXCHoZMo0udJD1SJrIAWVUBFuC3Ao2DfXi4fuPYPNoP2rFLOZZfk1f7u7uNtJMC4HI+FQfGiLVebRAi3IiwhF12nYSDKhHJ1Zw+fIS28VHJwiaY5Sqoc40TX8OhQOM7k0yiyg641GEeI8egSUbVcuUE/4ZhPRZZF8vuX8LDIwx6u8bRqqXOshkoC2eKLOQIbfe5YCy15v7dYiONWeTHZvf8rNoBR1NOQZydq2xqU7IqEadCLrWWqXVEVvWsbymLsUTqARKWpMzCWuUOt1aoBdmApTaeHLiOrZuHidLGOUPaacMbJK0uv7/00v3+M+dz9ynTn7js146l4BN9iig0D2KBQmUuro7zUNrNIOzUVN/io2Sp4hLVy/ii3//RVw8f4ptkqJEo4zM2/Hu934csYiWC9AkOtYNbUSX+ydHVz2bN/qQPqgG9KEFij8UQHjnQ/ccXFpe/oQyC1k+kyuguQhKAtFkno2NVmeQpnEeP3kKb751jNF6hcaZQyqZxTSj/8TkjHmCj8ZmFbG1JRIJrJHCF9SZmNJiFQkCghbbtGDnjs3o72ln49ExaSjZbBovv/QKTpw4aejh5s1jNAS3iTjqWzh27ASuXr2Knp4+7N6z2+RD6GV604N6VmQYDjZYNrNOAFpnpM/w3FU6Y+v3rVWPqQGp5esNMR8tzFI2jSrtrYZ02pwEK59Zm/Hc2as4dHA7OttpgI0cN2pdlw+pjSqOvzWJ/Ye2Y2hTP65PL+CFF09jYb5CMCojFu+i46pjSSsj6QEfJV6nQmMp4Y7bDuCuwweoa0njI0GCZIL1tsj2bmJ4QEvA09DpSCZngzag1YQCBMbE2jLrMgm7Q3JEaycuYuK6JvPoaK0cTevh8co7iBA4hKNa2bq/txsdGm2hpnWTOSg6q47k/KL/plebhi1zE+DJ/OWMZlRHDmCcRQGKxxPYjKkaZxG1lfO39mkTmOoc+t7AAUFArEKf9VLUlXGZq/AzAy/ZQMMMbwqwlCqt7MpMnvXGNjcrT/NlnEW0nW0kt9E5RZ3FWJVoJjvbWNugDfhw3z13oFrOsx7MnZjf/z+/BJD/dLwYgxy19d4C9Bawt+rj5n5lO2rUS3Zo2Ax/bqk7TOefP+LB6JZh2iuDxaVzZGtgoAiSJdpx260PIeCLtfIveE2dW+835ZhGePTS242PfLEuGGglkVu18i/86uwdvMXh1nr/E9yumyw7TYjR03UmJ6dx4tQp7pvD1WvK5DuJs2fPkxkkSGeXqbUnGDWXoOW/tI5cNrtmHgR76tRbuMYKWV6cIRCsEBEZyTuC2Ld3M/bt1uPd1fGlilcPKiNDIUcjqmBwsJcVUadDnjaPZFd9JUmhFcU3ad5Cd4/pyNLU2N7ePnSZjEO3uX5r4Q7NBiSgpUW9N2AeWsLKVyOLqmnIS/JEHY1UzSa6qpNM/Q+GotIRJBk0XKlzKloov94Mf/IXGmbVKskWC48heHi8cZqUdHwbG8xjOhUlt9wenp8GJJqpTioHz9sRi8Pv8SISoOZ3uNHd1YtDt+xFH0FOxq5nDly5co0AIrmjsWk9CTiEJ5/8AEHwACan5gisBfg8YSOzNDlJ0VuzPGuV1jMuZKyiuaGg3wwrEmVoTDI4Dem1nNW4L8sjGzQSgFdXlJcM0GZCk8rO49Sxd8NkDVC0pAJZj2EGLVmh4U5ehRYsDiJ5oSQjXVNMguyP51b9mo48nldrCdhZv8pr8BDEukJejPXFsXWgCwO0EfIkPfLRdHpK5uWV1kzgl/PrJSfV/Bj1D0ky2CijFpdWTN2rPP/Mk0y733z/59vNV+tz628BjblT/lz7b75rnzortQkYZIuqS9mVSQTjvd5cuk7n0KQsze/Q0n/BkKRzgyyajLHOgGPRBDLZPcGFF1AimJiakQ43yt5iKPqs/a3jeBjbu/rDAYRi03l7IEbH8kUwMb2Ik6fP4TojvrLr+vsG0KXlpVgoVXZvfz82b9GKyg5G+7wpd1d3BwaH+6l7NXMwTgrVwUjeQZ09hGHu37t7K26/fT8efegefPTD78enPvbjeOBeUufxEeriQdMr29YWwXve8y785E9+HB/98adw6623Msp5jbaXwcmA1UegTkRFdC2rrecJKqdBIwRyhEwmZdJcVZ2aPhumltYyYAIUUXiBgdbNEwhoFF7zALRKsUYT5ICMQ3RcPQg2IEswFE2NLoZh9CkbR7MJRe3NCjbgb2wh+AOdCEe7YXN6b0RFSpWqnvZM9sPCSJcGSI97+xix27X2Yd10uqp/5PTpC6YfRiAnaaSZjfQ63qObTh2lMWhcvBODQ+MEuTKuX5+jbFo1w72qF5OsQz/xBxhlKb+KBFYxhArZhdYfbDCSKRK3dLkYk6iqXLxl7HJSGagcWGxM5dd96gjzdCk6pO5UbS/nloGav/nbKo/V9/qtgEngYcCBP+YubtrH6/LdGDL36dItI6cj0KnEWJwEhRjrZ6g7blKjY0FqbANkrTLqelrXQRmlcgwBk86t+tJoiIA+QODUfA7Vo74zDvbPtlZ0/6dNr5vfqZGM3OH7P99vshfNuURuKDPZjlrPU+86h+zRJIKZ3+nYFqMQw22Lt2Pv3oP0nT4E/Vobo45tW7ci4I+aejbX4P3pt+b3vI5uWEFJbaJ30wi6T7UB31XzPxTJMLp9739bWEwEF5ZE951EtaiZfKR8/x5uWoo7EomiraMD/f0D2DQ2xsjcg/HxcezYuYPRaxdGR0cNKIjqa7UddbjdrtmQO3bw85CRCHv37sQQqbH0cpBOp1GIMK8VCSlJqcds6gyLR2NGHyoaa30/rXGg+lGnm579qMrRfvVvKJoLpQUSpZJmBZJmB5RS7KRWi/FvzRxcp1NnGcGbpPQBI1mU/xCLh+mYLSoo6VCjk6WSZdMXcPz4OZa73yxgkk6vmE4zhzOA+fksXnr+LHoH+xCIhnGUx61tyCgimJ5aIlBaCSgO83wFrfkgqaHeb60YfefthzBCBpSidEqsLuHkyRM03ga279hG5/dinXJLWZIaWpMjKSMxky0gX2hQhvQRODImEWl9rcIyJlknLZBSb7Tby+hM/axkLB8jmI3lDbpd6IpHECe1VSKSQEGd2HI0mm/LIPW38QM5eZ2RvpUNaP6WV/NdzmLkgDFJOaQMlB/4kvPfdCCBhEDUGDSvZToiuanbQmdUP5H5If8TwNRqdCz+TgujiubX+blGVpFIZbGWLaKpDmg6pWE2PI+crTUC42T70w6oq1RGZdN2dcTx7ve8g6CnJyVJIpqS/2PZ/n+/zB3d2Fov3p3516qc1ssAE++ptelza2u9WhHejBywLercNAS/edNW2nQnZqeukDVm8fiPvR893ZsNmxBj4wnMVQ2c3PjfP8GSXi3gar3YXqyHf77nX+T1oZ/7ld63Tl3ufeP4eSwsJ2F1+BFhRNq6bbcZ5nKR2vq8ATOdVhMw+gb6MTA4iPEtyvYbQXtHjA7oRf9gD7Zv20bKP0JWMUjKp6wvKxExhAgjnUMTcvLU7Zrb0HAwajmJ7qTsRTmTm5HfT8cmWeRvlK0luiknl8MLOKLRCK+r9RKDdIp5UrBlE2HV6NKT0urqsBJIaLUbPSBT9E558JpvICMXxSTY0vk10sHK1ZAODSqZTJnv1Bfh571qqStFPBnj+kYKZ89dpPyZZHsReCg11tZK+IcvfQdvHD2BRdaZ1ja0OVojGnp+pJ7o6/S6zGPTK3RMrWKspcGOHT9GYCoasDOzE1m+8fFNGOZ9baxvGJkzNDiM06dO4/ixkywTabXTz+tJCmkdyjgjjZXHFYwz6IE2NnFra4XXLrOu9HRtn6GhesK2CLyf7ElyRUBgk3OxjLLjVlxrmZ4MTaMz6s0X3aDJm3tpjRC0Rgn4PwNScnCTrKTfkjGoXg2ACJi0T8dqH2VMa59MmI5rJJl8QHKDm87B7/XEcBsBTEucqS+hIxpCO0HMRxYm+dYaZdCdiDJLmPAqxsmVtenmeQRCTVy+PIEU2Z6egWjAiXYgW/jn2z935H8CCpWZZ7+JjgYEWFBuAiJ1JGozHYs8XqxBv/knpqG/eZ+SR5RBLA3LpRWWtdisHcNDW+hHA6bdnGxLcz9qBf7WdFSaTefRWVpl0mYe8Wfqt8WkVAbTD2aO/Bd81evOW+yeEBqkqC6fni4cNUk2otX5olb0rdN4W/RUWknOJaqkRSzM0I9TFE1LXpdptDVSVi2HpXFlCzbW0picmMHS4iobSChvM8a8sVHA8koaeuDLwqKSczKMhMoZ0LLe0u4a5iNlpfEVqAsrvK5N6aCs9Hy+RLRNYz25YaK2Oj1VsZrdpzUW1RGnFYRNYg3bVg6qx4l395Cud3TyHqSxlalm4f1pTUb1WFtMR6qoZrxdvca9BBlFIa3tyCidqZrorGFWzdBraw8wiocwN7+CxEoKG2aocJ3npPN79LDYOlIbG6yPoomAipy6rgxFUmtmbh4XLl4hELWWHcuR5ifWE9i8dQu279xFlrDO8+UwPb0AX0BrD/rwgx88j5dffoPRz8r6rRKERGFpILRHszKvvTUhSXn56k8YpLTbuX27yRLUcB9vksbKcmg8XTas/3EfLa31LiOXHFOiEbdWr7pAouXs5hc3jpNTKlKa4WOzX30lAlA5lIz3BpDoMzd1mAl4WxScrqYoq1/yuBp3WAlkNo8Sp+zwsL2U5agl3gyc6JrmtKxHXkO2qM5aLXSrAKCnQSmPRPNLXnrueV3e9DcIeNWfdHO2pNpCEre1T4ucarp1iRvfCZ7q5NOmfiPNh9CmdSL1/o/79TueT+c0W0FPw9YSduqnIpPLZWl3vLb6rWinpVwJVgY4h92HTKqGV15+BcV8BiW2dyGf47uO02e+6zwqJ21YZWxdu1W21ru2wr+8ZBjcffsnc8X8LVrKShl6hj4L4Whp3E8dzBsjMusJyplckUGBOlWVVGlFWy2VpkSibL5MA8/QOVK8Ma1RmOGN0jn5rtRjGZKWs6oQGBYSa5hfXjGTR9KqAFU40UCRQpmHS6urSLLSarxWhuCSKyifUys4NwkA60iTIrZ1trF8BZy/dBXR9nZTXt2DlhJLy7npaC5GnEpVQ1lFI3u06IkiaiDsM+8+Px3UaSEYJbGSWGlFeZuHzpnDiWPnKIO2YnzzDtYHDZTgIEdZXU3RMc9j286dCMc7sZRIE2D02O8ilubnENACJDyHErREkZW116CB1qtlgqnb5CXoacfXJmdMinKYsmPr9nHMLUyxnisYIs08duIKXnntLOsng23btyHLOnn66RexmsgRiAYxv5Az+fQOh9cMUeohIPQj3nOVTmVBX2c7dmwdRy8lno/OplRiizZ17dO3tdaAifpyWkVy87mVM6DPJmIJBPguB1PU1PGSCvpb9N4k0PA/RTW9TIejARn+ju+K0KLF6gvQ8xnZ7AQD/V5MQR1wrfH+poUAZmPQaVSQpX1pZa651Q3MM5jkilWek+cQiigy89wm0jMKq31rtEEf69sMYzqA7u449u7bzttidOfvzKgKQUadrq2OQOVDKF9Fds464ClbiVlkGwRD7uGx6vBkoOP7zaQsfdbiMQJfzQTVb4RsSiZT3apa9SRp1atVqdE8scv8tgY3QVqdhnOzM9g8vgVblGJPx9GwsFalUllMOcUcblxDbarOSTEDVSdPy89KaSZbMLX9L/jadODuX2dJ+kWStLKQnFNbloi0Tt2TTGdNrsHs/JJxVtFc8wATInWxXGW0W6Jxz5opzwIGDUUqPVkPPFnfSNOIyQAYPYvlMkElidmFBR4/ickpzeVfR4Lfp7NpXpOakY2srMeXX30Vr77xFpYTSVy5OkWnv47LVyZ5rQWCUs5EdlEvRQtdQ4tRyJiVVqxFRUSB3V4PnV2arsHjGgSDoDFwPVnaT9mhh4G4GHm1fqIywepNUdcIDc4LsnucOnmdzteFPXtuJRhESPO1AEs/7cCLF148i+7eAbR3DTASNej8Wr4sh6XZJUoiNbbD1IdYS51GK0OTIepBp5evXDGjN+lMntImgu3bd2L/gYO8vsUA0cjoLtZLlYzgdQKcFb39A5iYnMfpM9fYDnmEwn1IrDIakSXoRZiFVluWgbloLT3tMewmGPTEo2aRE3XayUDlTxq20joEcmOz0Ao3ra3QyoYTLZeBcj8/ayRB9SXQMPRfxmqivvaZS3OXnEbsQ4yAda3v+aWh5XR4ogIdp8UiWlRbH/if2AS/E7AomVPrNmi5fk2fz5aamFvLYGYliVxJzJQgot/wnGIIZsk25VGwbGUyWEUlSSXNz2jviOLAwT1sV01oaJgkON2zJpdJWkhiqCymU1P3pNLqHsxnAaHeBRasD5ZXAUDp2uY4Xk/Hae7HzYQrAU2L8uu9ldqt30vOaEREDq3rxdo6jfw7wHZWZ7fqyLAwtovpnxH4mLplHfE65jymjDeGW/nZXJN/36jFf5nXkSOftdd6clmiqLu1ynGNhmsjBWUBaSJKqFHbaw070bj+3h600+BEidWgqUwWUzNzSDEia7qn5vArg04LVOgR3vq93vVIrs6OOLTslhC1lCtgembaDAuqk3BgoN/oYTOmy4Z8661jmJhdgJd03cnoK+koI5KOU6ddLBag1u6jE7XSg/ft2Uv9HzC6c2FuioaSZTS2tTr3eHyNMoSBmsbOu7HQiKi5fQFNz1a2m+h8ifsliYjyFi175cGFs9eNsexg9Pb52GhWGTaNGC4cffMcnB4//NEYIxpBMFPAGpnD3MwifE4ftDKwmFWVkdBkO0rn3+hc1LX0cFYhvib/dLI+Dx7azfNXMT+/QLkyhOXFDXz1q1+nQTQxONiF5bVVshgtlabO0jhefOE4VniMwKZFsfX0agc6wl5sHx/BJtZN1O81nYtOGhKr1Di/hkslxSQ1lEuv+tS7HFdOp+gtmi6HY21wRysqqc10jEDHdKoxmreOlxySj7cQQk6retQ5mlXWKe9fC8KIJemaiuT8wFOpHtTvwUjPK2VyenhPGQsMPEuUZ8evLuHoxRksp0tGxsk2BQQahiXfMtJIjsmqNdE9FPDyOhU89OAd+NgnPkDd3mUW31G/hWE2xl51XypkK+qajkqVXSyG/5SJqgffspRmv7k3BijTmWpuSxLJfGEcnR94D7QJ/r7Vh8Lz8Rj1e6isSvM3T/7msWJIRl7xWJNq39CDcjWEKRBqrT6uM6qErfIIAFotob36W++mXGbfv9DryPs/s///Q9t/RnuWXQd+2H4551zvVb3Koau6Oic0MkEAA4BxhlpDajSSJUtWWFqWZSssSdZ4aSnY0sjWeEay18wHyh4tShymIUgiEBlooNHo3F1dOb+cc07+/fZ9t7s1XwyQ4H11697/Deees/PeZ59ztg8qXlUKabI4DNYJOgTEJqa3PpYyzpVjzEPv7uqKFghNM8zuK6f3nsVF2KeWKYWdmhoGtTEOFXaNvkEEweVL5xEITquNVgYgm2jHH7/ySly9dhUNeDSefuqpzEBzhJ3pyW+++VYsrmKp5FAKjSSDddQLYEkMLrzZ29sZ9x86pLQ+Ja/RXCn/y//0D+I73/4Gft9KPP30Y9EHw13HX5+cmonHn3gCYdIeV957C+29Hp/81EexEGri5Zd/mH7bRXzuttaeePuN61GHm2AG4fbOWjy8fyczJwePHMvuo0XabMCwvac3NiDSeawUR9a5ytM8RD2LJeAw7da2VrTeTNhV5XiEpuaGGBsbQWiuxnGzNGHQybFJiGI/WlqKCU5N2W5qbE2rx1WInEGnArh09w2kazIzvRBf/co34u7N+zkorA1BbdJRF8L20VND8fRjF3LIcXP9IaNDTNW1zSiuplhH+85jnaB2MnVbittc10dFSMEoO8BEYWD2Zi6Gg1/f6sQpJgDJRDCjDG5ev2a8f1qWCgSVWxbI9ey0hMGcDs7Zlp2CfB8NmQk8e/7GhWLfdVo1cLaKX63V94C23cVKeu/hQrw3Mhf3JpxtSKZCdNjtSDkyiQPK7FmSNsxUdGWv1ua6+OVf+sX4N/6tfyVOQx8ysMuoVQAb54WQJqVrNb2MK3MZMwnci3TtaIBJRd5XQJSBR7W0M4EX07i7DgZEyT1jZ8ZFZHRdbctzXIdCIs19GZq22UXJjbQY7MUx61eXRIvCNhl3MXheCqBsD2028G19rIfJY7bbsuWGv7Lt8guf/nUk2BcMhDi//YFSDYmlH6WkU5oZtMn+Vhqzir9vv7wTmTrDr0k/mmISRZo+VH7PIF0OP92K5oaquPzImXj04unoRat3d7ZGt/n1NNagm+Pon37yyTh+4jja3HkVajIANDU9hYBowRRsiIW5WYCyG909nWje5sx1OHXK+RK6cyn0xQWY6/hJtH1HugbvXr2KoLkRd27dyWt9A4Px3rVb8fa71zJg2tN/JG7eeoAffy1OnLxEuxrjq1/9Ybz99l2+MQyxdcXv/95XcFUeRHN7V4xOTMeff+sH8eDhXNTU93Ccj3/65a9k74IWzJtvX4+vfvlrMTo+k3GGV3/yevzh7/1hbG6r0ffiT/7kT+PPvvxnmTdgdP3LvPunf/I1JGgDzL8Rv/dP/iS+8pVvxvLaXgZaf+/3vhzf+PPvoTErsKLG4x//f383vv/9V2N7ryZni75z5z7axXUQlpLxnPFIvdZYVxtPXrwQJ7DiHEhU5M6DE8zmnf2auD86H29fvxdvX7sTV27fias3b8drb7wTP3j5lfjhj38Sb7zzTly/dSumwcsieHV9BwoA9hXp+sgkaaFpGqd5q9WENlQQQLCFyVuQq/SQgUV2Z8xOocFzufNL60NCl+6SSWA4MzuncbtujkzG3YnZ2DiojrVNrRSkgXTFszKYm9/RepMZ/ZrlmKX51DNPphKzN2L4xFlwfiN+/ONX4+Kjj2dOxS4VGB2fBDcolvpmcHclh+sPDZ+gvrXxg5dewRpbwEo7nqNqX3vzHdzj/ZzUd25xPd5573o0NLflPuYyBPceRltnb8aeRsam8t22zh7gHXGLe84M1dbVg7W4FzfvPEA4NUR9cztlrcZdcFvb0JJlTeFeT+Eet3b0AK/aGJuapaxF6KsdgVUXEyiZVSzvxpYOcP5XuKGZnqvDFK7HjG6uOYiGahC1sx7LsxOxtjgb22uLsb3KjgmewQ/UhCMXjbo6cktTTCmPFEhtULW3Hk1V2zHY1RhPPnI8PvXC43Hx7GC0OJloY3X0tTVQ/kaMPbwbI+xm1B0bHsw+eMf6N7JL4I5DiP1NiG8bzVkF8c/w/A2urSK4lmNq6mFsbi3nKEmoIiV1Eg4SvL6pLVoAbC3Aw1iHKaujq/dINLS1QbyYaphrzR29UdvUgXXjUOqDaGrtj8a2fo4D+HtHo627P2rQ0rXsdU3tvNsdje390XPkdHT2odnbBqK+FQugfQCh0xM1De2cd2MBtEcb365rauF3F8LrSA6Zrmtso3p1WAzdXO/DTWmHuVqikXfrW6gXVk5jUzfC6xT1x22iHabuKhSdfWl719ml2hDQzRC8Zql+rMynhoJZcS36+rri2PHj+M/NvMv7FQgFCBCajLeu3Ixvv/Tj+MGPX48fYJl990ffz/3lN36Ca3YXITCLuT4GEU7G2OQocJlBGN2NOSydd956M95+660YHXl4GNl3WTe/m3yadVBYmIno6FTTqNErEFddbAHrLXDgClYGiPfN9rQXhuMe5vQB1t4Owr6Sc4XEHsLBrldjSyb3ODBLTatCSo2t9lZrI3ykPa0ZXTLlkGtKmOx1/8FYsboyMH31jXfj7Ss3ohI3TtpwqQAD5PZaRVV93H04Hv+Pv/cPc60LRER8FUH8u7/3J8CP54Db//Mf/MP4U4R1Bc/OL63Ff/yf/pcIhVuU0wTTzsd/9p//3+LB6BTWYkt887s/jP/i//p3Kd9a1cb/9Dt/EH/vH/wjyq2HmQ/iv/iv/rv45rd+lLh/ODoT/+F//H+JV998F9ppTWX1d/6z/yomZ3CddiviKoL7P/8v/5uYmVvB+q6N3/ndP4z/+r/9++CydM7+irbp6YnnXWd/aW4qiuMkvtdGrCxMxcO712Jy5E6M3L+RiRUL0xO5fkAjSNzbLGbd3VldjgPcgmosgt72hnjusXPx4lPn44kLx9BWx+PJSyejv7uJ93ajFsGzs7mKOT1GQyeivbMJc7QpnOVIH9sFTpoQBs64cxI3YhBLoLu9Pj7zqRfib/5zvxSf/NgzuB0wUsVOrK3MxzqCyuQju3BmXesPy2JyaiLHYFSkKWjXGcSIClPKe20Z8/ghJrqB0l3MzTHciMlpzFIIxaDaJpq3FhO8trEpk2L29LNxHSqq66FvhBnX9iHsylrdG64hve0ONe2bQpIZqiDKCgh4C67IxWr4rt+WCK2H2qRSRoVy7Luuhjl0CQxsWp5BzmoEYt9ATwwMDgCnLojILMS66O7uRSjU5U4D04TU95YpTp05jjZq06mmLLR5TX0sLW9hCV2BMd7GsnmIVbeA9XcQrQjnFqy3ob6OeOTMsXji8ul47smLcencsehpc0alg6gzpnH/ZqwvzcUG+/X33olbN67G9OQELo+jWs3a0/zfiZXF+Rh/OBIrwHUVd3AELf8QRllZ30UooOnZtxBQWxX1sQNz7VC3fZPNajGLYfBtmLsSs7kOuFVoMmt2I3QyMMd9/iHgNMc14xUGtBDLw6Svou9/L7p7u2Pw6NFMnnPtyy//yVfj9//oT7NXKy2YWvFUH509CGS7zjnXcnCKP/NI6hH8p8+cT0thexcXrWcQC/I8LqPfro2+/iGu4SJmenR1nD37SLRgcRo8roZGjh47STnGKlA4KKNz5y9hQRubqomenoG8tr6hO1EXFy8+lklndrGLx/6BY5S7Q3ucKr4JV/YX8nnjY65TOjg0nBPuOtXaX5lA+MRv/mvdNfWVp2vxoc3Td6Scu1q7s6Mt2tsw4VHUB2h/rYaag20sib1owOdy9p16EFGzvxUDHfiY6IHph7cjtlfisUdOxfBQT66S092J393fk8FIF3a18a7L52xHL37sufjs5z6JBnUmG4CKlLePtgZ/69Txo3HpkbNx/syJnK/vxeeeir/xq1+KX/zkJ+LCmdPRhxlWnX+VMQAhrCOYpqbG0A734vad2zCbYxAqkfJF9F/EGN+gxiD7ACSi5VASrljkegk7EOAOQk0t5RTwdrs6KYvLrlc4xx4MaRTc7k67BvepK7opd7vznGzEPnv4mzK4VmN36RoCyBWm0vOG6Y1cR8ZC7OrTBy4IW+OG/9z5plPHQ+sIgKro6sTl6evNGMEALtLQkX7eMbikv2+yjZg0ABW5MnQVFl5lNa3MGM9BzE7OxTx+eTuu2eMXz8QvfurZ+Fu/8YX4t/7Fvxn/+3/5t+J/98//evytX/1c/OYXPx1/47Mfi8+98ER88qlH4qnTR+Kx00fjeH9HNFTsxsr8ZNy5/m7cuvZuLKoIUAJOXGKcYHd9PUbu3okb712JOUzdkQej8fWvfzu+9uffiT/+yjfiG9/9Ubz29q1459YErsByjM1vxsIGuN6vDcy42ENA7MJwCt423MYOrEUxpcvpiEjdAgN0ObGLkkFhJ4CAfrHyVMSp08Mw7zEYViutJb7+59+If/yPfyfX6LTLW0NGAWLMw5msFhaLRDR99zqEu8PId9G+DWh6g9gG/XT9m7E2K5xjCqFiGn8z5r09MiaF2WPheBRTyx36bO5OrhqGBa3lZEKc6fXe990OLEif14pyxqZW3IFiLAploWjMecm4Ate839aGhWsEGPx2dHTzuz0t4b8ygbC3v/H8Ctp5DH99an4ulzI/ee4c5m5jdHR3IbUGkLZqqf64CHNeOn8yetqbMhX28oUz8flPfSJ+41e+FH/9lz8f/+rf/s34V/+l34rnnn4cLdYW586dAkH443YOQ+h7ELrTVhyA/FoEQitCxAxHlHimDm9srEJoszkzjf22TrvV19kZXQIVjqkFUPVo8RNHh+Opx5+Oy488jlA4grXSFE8+/lgcO3oEyVVMn+aoyV2FmL9XV2NGMxf/fR8/em/HABUMCZLlRBlrF2LbxAy2W9BosDEMzWH7w6AZSFPNjWXApS39WMPrECGsgJWxAwOqkZH88jTX1dguNrPtuAHuqP0VGhKjQSKDTEXgCBzI0RwN/Pk9XQHHUWgm+2UDuEcHh5Lha6rQgsDWgJ9TdGWmJfVyqwHOzTBSRaXWwkYYcd+lTU1YK+dwIy6fPR3nTvTHhVN9cel0b1w82h0XBrDEEMZHGhE8lbvRjTAZaMCFa0UbYiEMdTbGycGeOHWsL44iGI5hsRw/ikuFkEc3qyn4zl6sAXPn/HNdw/HRkZifW8wZjd965734yte+Fb/9P/0v8Y/+P78b/+P//Kfxx1/9Aa7Ku/GTt27HO9cfxNjMKsKzDYsJpYLp3N1BncClQ+Ktv1TT0GASGe4oMDEuYWDZHoH6Bq2p6vhb/+Jvxv/x//TvxEdefD7OnDuTCUnwJK6VM2k3JJzdcnIf8JDTslOWw8vdHGzmhD+itRJ6sGdCZFewO7mrE51mc9M/0kLRPRKHum7QEAI6J4I9dOGU+jg23LdXRsEinBBclOXciXnNCgpF7tmz4bl/3s96SJuUI134vMlRxm785l+ZQLh06dLjp0+fiseffDzHI1y69Gg89fTT8fzzL/D7cgwND8f5Ry7FM8++EJ/8xKfjiccej2efghkvXYgTx4fiqScvxWOXz8djl87FoxfPxpNPPBpPPH4Za+AoFkZXdHW7oEozFrNByXoA5nBVpzJD62F6OS2b0eumxsYc2+AMNL09PTn45+jQkTh98jjfeCJTe+1SVEMsLC4kUJzZqA0Ja+TeyTQdWtrV3oqlsJIZYzKczGf2pAlP9ikbjyr6v2m8iOeYefYgteg2qkSbbMa9+yMZRDP6m0TAs2oMkaOQye4jsFYQpiZgYdJ6vcjAU0OknZDfsAj7rz2328xIudrKyWh818FUfmdv3wk5tAxwIXjWjt963Acno5XYXPGns8WZjLuw2IzQ7yI8gC/PuyR7M8JDetTU1ibZ39mMhlqTlLriFIx8EktroKMpthfnYvzmjZi4dSuWYNwtLIjt2aXYmJyJlfGJwKSKOrR/xSZu1dp8tNQexPCRHpTAqTh36hhaHDw6g9DeZmysLMQOLls9VNrO9f3NpdjbmI/ho10xPNgRJ4d7wS3uES7e9StX4pt//q342tfZv/mD+Oq3Xo7f++NvIBxuYiU0IxhcoLYxTp86Dl47ohKGclEZ1/xUcAs/F/YxEG37nEPx2aefihdeeD4HwP3ar/56nDp5BtwhxYF3JkoBDwdFZZyh0tgGZcJY7l4T7cZDzOyUCTM2An0ZJzPHoGRChblGiV2wuXQA37cnwRiHQ9bNsLT8Ij2bI5V14RhpIjNV+a0wc6NKaYFqFRR4t+dMC93Ai/KkuGZvh5m4tkHBJk2ai/BXJhBWlpae6kQDO8qsyowq+0yprhl3LkaxML8aDx9MxOyME6Pa5VMVW0jSqdlpTO7FWF1fhOHW0IjrSLB1KrydZphE7/z9u5jbhqDxMrTNkXRF4oxLhTVglqnd6/TB/cOCsNEStgCTsRx/X9sAs0McTS0NEEsd7oUashZgVyJIamKgvzvzDeZmJjjWxPCxQfxQZy1S+hc+pwJfjaKYlwjs/zYIV5iQIEthATFQbdyZzjRdjSW4YOguRG+XYUpsCMNJMOw6c6FO6+3RaLcmnu023dt+fcdhcJUdzYE5XIFAUesoXNJV4GjCjcdKnpNM9g+2sDacUQrhs1cZ2+sSJj4lmjCTYCinHoLoxhLATue7aDxcCYm4r7MnmoCls/iGu6Wi2GrqnPGpyOLbx1S+f/1uzI3ORQMauaWhM1obMLHrMUeb+mHo/mhp7Ir52YWYHp+MenBQg9DaXl6I2FzF7TC2QDsO3UdXdzrgegXunm7Fkc6GGGitip7G7XjmfG988ukT8cWPX4zf+Nwz8eufeSL+2kfOxRPncHm2VuL27dtx5fqduHp7LH73y1+Pb770Wqzjhx0Am6EjA/HIudPpNuwDU3QrzAfz0KZ6NTHSUsuhv6c9fvNv/kYKwBvXb8TwiZPACSbGvdPdA5hYHtW4euadSA4K/rpYXXERmEKQazFsmxPBtxxklvD0/EO7lp4CvhD8hUXpJsMa2P1AcRTMrpSRpsSZx3L8By8XwonKHEg9dtNz3wSwYsg5OEcAKHm0MF0D09brt/u6Suuv1GU4OKh6+vy5i9GFP24+vzMhmU01PT2XWtLVjxeXVjPx6NqN23FvZCJm5pfxz2kUDXBuu5ywIX0kkCaaYBpNsXJ2JbWYw4+dKckZicxBN//bQUmadAoOBZC55UpRfbqUjLxv9ppHn1/fKFacNgI9OTEeyyvOS6jvhc+NEDHv3SXgnnrqybiMdQPqU1LTyERi9i0LZM14NQ+/3VJw+Ax/xhEcY+98kPrgojfN+0NpnUkpPCsRKPUtxzZ6TEnP0UVtRH7+RngUPqAawvHyBSFZH81JNzUWj+ZuMovvObYfP4M2b8fS8moSg08vGpMADsoWx5GonXY2cXXAxXD/kWjDf63kO1rIEo+Rebt31VKraysxifaXwVwObhVhfe3eSLz05rvx6jX8+3sP4/78UmwhVLqPnoyF9e148HAsy0PsoY03cbeovzii/pnKy3d1Gew12t1GMOxyREnUICjqMPdbeLafOl3oG4jPPvt0/Et//Qvxb/zWr8a//S/9RvwLv/zZjFHUBfjFxfv2d78bt+7eizpwqNV46uSJcGJYrYA96ClHN+IqbW2jrHADv/jFL8R////67+OXvvQl8FzSnMOSBaYQKA5p+YHHZHLxQlt0txzvopB3HsqCNhQOBczEgTj3WAqAZOjDrbxXPifePfpsed3N8lyst6Q1N8sqhYsCKmmKzf8zmUm64F75jr99Nn/bNMr+oLSf43b2E1/qXlhYGVLYuVCqE5bO4Ps5iaUReHejnsriakyfTQTF6ORcPBgzEWkVCwGfkX0NwjFwt7MNyEGGhJ47AHJ3sxE2ttxKQOqrr6yscITI+V0CUwCkYFD6cj0tD1OqQaIzDN2+fStGRjTrjRMUU3I5EtKEKgHuoqANEI/6PwHK0SCU5Wa9BKpEwF4iW+TpB96/dz/efeedrEdKfxnsECG+a1ZZppCCTN+1DsV13YmiXZ6X5qG/U4AcfksBZHmZPcfzXjPgpEB1ZKjLk2/tsnNv3mnn5mbzHenGMRxzi4upcVrbnGCFd4B9Dfe6mpqjiTJ0Myiesgt4+p6Wi/NRKpxd2Oab3/pWfOO7P4gfvv52fOPll+MnN67FN19/Nf7Hf/pH8Sff/X5cuTMSdS3d1MOp3ucLoXZQ+LfCQ4vIhCBTltXOZh1uri7FJoxdD3wauH8AXewvb0TF6nZUrx9EI22rRxh34sJcGuyOX/rYE/Gv/PXPxm/90qfj8596ITrbGuPW7ZvA02DvXnS0tcKcMoHwkV1kZuG3iTv7SPyH/8G/H5/59GfSZZLKxLPCNaWhvAYQiuSjg8ybEYa6Xd6WPlVcJhPlc4kHabbAeUFXBY2Yh5NMym+3koY8+qy7OCzxbN5Jwp3f7q5FqZCxLO97r9ykpVIJWB4feb/spKdD+i2eLcRA1ivPfs5bW0fP89sw+XU0vxNxDBw5RsUbYnJyOudJzKAVdXdOfINXCoYl3IiR8ekYn5rLQScupa0VscZ1xzRsb+KzYwVsoE2SiUGCuwArgZQNAhAlEMqjwPLo8wLB30WwBWSradHUEqSE3tLakkJgcnICgOLq1NWGKzY5SYrPeE8NptYvpqWSMfx2GmB8p7jmb4mv+K11gktE/WdmZ7IuZX09d/M8i2Mr71tXkZUIzPsFUX34nfK+m++4u9lWNZjCw6i10WuZbxVryjSg1S2F81LMTEzGnglgWAuV5u6DG0gs8HrSp62CYXKwEW3EaMJt0DqS8P0ePjQw0ceemJiKV15+JcYfjsZzTz4dv/xLvxRd3Z0xv7oYs0vzsQ3zPfbkU1mPV195EyGyidVtvr3CDYGmT5UuEtf47ajIGlwlF5/ZwcLTcvCZiYlpBNkSDIflhmBpaO7CjJfBcU2p2+LMZEzfuxHNBxtx4Vh3PHf5bHz8+SdwXbAwcVGKgT1FT4luYg6C2ofesBBPDA/Ff/Kf/Ac5D0ex6vQmzzvr1SET4wIIeuFfCAmFdjEkPjeul8LYawoB/8zl4P98XytSuhBlBoylPelOvLoXxWAlwejuluOe2YbcK5+Xzh1Jme6veEm6VwAUWt9doVVuVIn9A3qjQtw/JLgPbX8lAgEyetxBLOvrm0jmuzE9NQMBoZXmDdpRKZ5wkJC1cr54hz67GItCxHX7pmZmQfpCzLG7ypADmpYgOocQO8TUvRQKIqVspA0WCQLQeyXTCdicI4+jW/m8vJpIYzdQ6LLhZ06dimPHhtJlEIodWAcu35ZdbZiOgDmRAGqyAKVw+R19RgnOdqkpRJxYlCicpAPFn2a23y+Yt0BeuZXM7V6W6VY+XyK0aOcH9z26S1ASjufCx7o5xFurRVVHE1O4mkDl7EMS/MzIaHzswqPxa8+8GBfau+NIbV00S4CYyKYF52zQyM49dquqO0MNOWoF8b0M6NZGd2d3fPqTn4pPfvQj0Y6p3A6on7xwOk4f6Y6jva3xiWef5PfZeOHxx+PC8MmYQhA50MzxD+XQc1N3tWiMgygMzIfY23HgViPfaYy5pY3Yxt+vbumMGazGmzOLcQeLcnR5J1b2m2O7siWFhP2zV995C2m1Gp0NlXFuuC/OHOtDmO2lpSbcxZPxIIWevT8nTwzH/+Zf/hfjIy88D01tp6DLCD7tLWkssydF4uEmnpLxjf8AY39LYwWOCrwJL/GvYijTjf2+12TiQkB8oLndyvMP00HitgahBj6SjupqMgiu1QM15DXd4II2rVthMVhWqURKOsndtw6f9Z672wet+zlu+KlP2T3jJJHOaHvrxo3MREvWoEFGwGU4A4HFgqGYhZtr2TAloAxvNF8BoFAYGx2LG9dvxo0bNylnJDPN1LYiyghqOfTUTQB6XYEgILzn0ftloxM4MITmuQRi5N35CVxc1lmF+3rtl22BuSJc69EJVEy5LghJ37mQ1nYLOTAmhYAX2P2eABdx1sN8cq9bL5morKeEVCKnRJZHffcPE4Jblnf4fNmGopur0CpeKwVgtpP7CiS7MQ0eWYomfVEc7eDkgIfUvO1YPr/16V+MitsPo3ZsMp7sG4xH+vrjeG9PtDcbhEV71eP71kjYEJ6yBdip2RX6LofX29uf62Ie6e+PM8PHor+lPhp21+P5CyfiVz7xXPzGL3wsnjl7PFbGH8Te4nw8ceFMfPLjH4ueviM5849JQ87LYC+RGtYRk7o5Jj814G42mM3Z3B4L61sxOr8cY8tr8eqtu/FHuCZff+2N+B9+94/i//07fxzf+NHbMbm0Fe3dg+F4jQmEXdXeNm2sig67KmRsGq5I839hZ/KT8Bo8MhAvfuT57DYUzmrxD8z+An+eC19x4bgYcZWKyXKzFGmLHVrxmLjI5xUCAt9nivJEirRSdhG6+XyJR7/h5rlbiWff9ajgL90VN397XtBOIZx0V322VIQlPXnNrWyTZXsn6Sfv/Jy3luaGp43Km+H34P4dkLCXyT2B5HWqL3gOE3APRrT/VCIrUpPrQdzQYH84o+8u2knhoFR1zsGHD0dyd/6DrDgNtqHu2XgAKECcmELpbq+C9zyWAsNdAPi+AsFAlucCxMChGn4JgpXhjRt4TcvBZxxTYflOiOL0Wj7rbEvOq+gSZxRN2Qcpxb1n3U3HNhhpeYAbhJTSuwC7dRE3JYK8/2FkKVDKzfaVv31GX9/Nulte1pFn/G2hnts1hlrky/xB+LZZAk0RoWDG53/8zOloWVuPN37vD+IBDNa5tR3PnDgZn37mmehra49q6mQ73UrBpOa0CM1/cxvs5qrHskhXSgG0uxZV7LGxFHtLs7G7OB1LY/di4u7NuH/rWkyOu5R6VfQNDkVLe3vU4ws3IhBSAiMIJMuM5CNATTRzHosZJ+XFhXTCk7OPXIzPfeELsU2b51eW8+j8D+9eux1/9rVvxVtXb0ZHTz/vu6z/VsYe2pxwR/zjnqoIbINaVGjrFhw7diwtEwO38o3Wihq0iNccpGBXGJY0lFYlDxofUKgUQccifqBr+T4uQFO6Qwgiy/eolUxJ6RYVsbEPcCkeP7x9mAZ8VxKyDcZYiviL1lqBB8/zHu21niqNUom4W7Zty9/8FUKq2ArL5a9AIHzpX/t3u3e314ZcsmwN//H+3VswUH10tDvl2AGm2bFobWnIef9WlucB3joCAm0dmDsQkcLC4a+uYW8S0Nj4aNy9dyfGJyZiZHQEf9XIeDFNtSavQUN7ETy6vr9DfK9fv5aBQZHis953ElR/uwks/SsXBl1acOLUIvCo9pdAZObGetN5i5x+o8z2PoyOPMjZZ1xIw7n3jAu0t7ZFX19fxhgs111p7QhP14V0YFVPTw8IUxtpKhYISS3EN0up7VEt7rX3f4PQ8rfnaqPyd47wOzx3s22lr2sbJFaDnQfA3LwG27SztZmWg6azAqKSMk6jGWdv3owhhFc3FlD1wkL0oyWfOHU6hru6YqC1I3pb2qJaIoYAJZhidJzmr4RXjVVVn8PMDXI1NjVEBf76QbUC1Bl65mN3czkq0dSmj7f3dETnQF+09/amIGhCIDQBwxosjQoYxK6y/JRtYE8B3NwQnV3tceniuXji0sVoxKrsREh99iMvRAOMuj0/gztyIv6Fv/lrcQp4fw2h8O7V2+E6mNQ2LbMWBEuxsA5MA+Nk3REYOVkJbtzZM2ezlykZCRgVDGRWX6GZve6WzGT7hT0wlvmS8dlS4OaxYC6vq9A8930VlPgp6VKBlDjmmpt04+/8xuE3xWl57jvuluFvj26ef1iYFL9xC/lO+az3/W6hdHiIXYvXzfIVSvmdvPJz3IYHjj1vgocLdrS2NmJG9sbQkV588+NoEZGxAxIOYDil5W6srizE/Xs3Y2L0blTsmTFVjLBzaLMr1EwgCG7duoVgGEvpbaOyYUpoAFD+dhPg7e0Fg4oUAVFaCulT85zXFCS+64q/dt2YiOSmJdHT0x3tbRAoDKLm0ITUTzNLzpWcxsfGs4w09wCo5mGbZZieTfmWa5kKCI+5SAqMJYKKehcI/TBiMw+Bc03P8rpbeRSZIuv959m947NaLZbruZsjOtVqagBTnuEHMF5k37kASSAMDDyZAOMcg90w4v7SYvThHvQguDWv91dXopUyeptaYrCrO7rqGqN2B3jCqcLdjysMhUG5LJyug0zXosUEzltg/DasrH7xPzSYWX5nHjkfx86ejZ7jwwiEnuzNcJ6LukYHByFE2GmcipBP8J9tdRyKczH0dkQLVufG/HQsjj6MVfDx4vmz8W/8jb8e/+7f/pvx67/wXNTtLFHfYhl51/a4gVvhwriO7zCtV8aXE2h+5nMoEJwKb3j4OEK+BYUyy4cLTarvrzCQdspeggL2Vg44UFKJN4W9MaocG8E7hVVRMHHpMrj5u8BT8Q03j/KnW8m04roUAgqIcvNb1qV45pAODmmk0Pgf0I5leV7+/mefdfN3xjg4lvX5uQuEitrKxzWpnUX5JIA+PjycCR81EGUtbsHK3EQM9bbHZz/1Ynz20x+N5556NHo6W9hb4+zpYXzRgVyB+Oy5s0lwTmziyssXIabz7L19vWiNYs7Frm779IshzeYTiGkB0QlRnjpxIlpzhaciDtBqPAPzXQ3mqEqTRJwLUW0vIos1AveTqBUUJjMJP0Hoik92lToTkWtErDrVGwjZxBx1nrtc/ouHXdRFM7MbYnd1ZAtQm2qqIueQwphwkrpQL+gqhYomPSjJoJBChcIPmbxAYLmVvqmuSTEar5T2lqpbA/Fo1/Jr27EjanyDdLTFpJRN9G6BdtO58bXR0N1UpHUD7Q0cGwd6YgvmoxFRuboVtWjSZtyhqjosHoQBooJ3bYMEKdFpDRXaRxPbHAfjAHUKh/au6OwbjO6B41gEw9HWOxRNnX3RiMXR1IorUtMIw9VjqcAwO2om3LrAQsOc17oCZLmbKWnQsRbtfhxBcnL4WGxhOd555/W49epLsTGGJXCwGTsTD2N99H7s4548ef54vPjEoyiY7Uz1djBZXbokujS0zXkIqxqwsGtjHovziceeiM6WdizG1dgt4QseFSB17LoXdq/KVMXQ7ILBXPBFP11cFVJM5hKv/MdDqfnZiynW7RIWM8BQHLE78ayWm1e5lbvvmsQkFgVA5ihwTXfMrWRcXVMFvQHRsqxCIBTPlMKlEAIFwxfn/vJ7Pki9pRHg4lVp8ecuEJYXlp7aA3guAOJ06acxPV984fl46onH4sXnnolPfOS5+OizT8YLTz/G+TPx7NNPxMe49jzXBvv7UqP0o+Efe+zxeAY/9tFHL+UyWs88/VRc4vzYcecq6IfgWqIe7e2qxC7lbXehPn8rwqgd5LdC7M2NmKE01K4hA0AixPHsamIBpmDJmWa5kbPZgAjkO4Qk8QMaGEMGzWm/IFITptbXt3B1IBzMZ8taXVFQ4I5ouvJbf7IBoVOD72O02okrvZeECMHkSsgg2npJDCJBIpGe9kCsxCC9FElHIM5KsxUIRTvI9L7he1wrutF0KVyQ5oPyFAZqk5xfgHrvK5FgbJNzKvcNXu0i/BqjcWs7Gjd3oq2jIyoR1PNacDLlxk5s0c4qpwvDsoM0qbOCgHYAGr+R3WnAL+tom/iWMw3Vw+h1NTBhQyuM2Bl1zZ2U04pb0ILGr6detH5PIayZa68CzHkAfPeFT1Ff3R17dlxXcp97DgKrx2I5dupEPP7k5Rga7AFOuIIzI7E09SAO1pajHlezE8uzg/2xR87EM08+Ft3dndGIMqjAguNzqbGdobtKYQSz79COE9BUY31trK2vxJ4aRHwAu7SyaJPI0RrIDdz4RMZiOMk5Iw8FgXhz3ML7gULgkqJaq4w/mVhQFV2DhZXlkGwLpaX5PfGcuOZ+0ZUIfCnXsQoGRL1n0eZRJD2koFEgFC5DyfS6H7qHBf180OXulo/4n8KIo3BWKf2VCIT5mdmnKTmz1rZgHrMNW9rwE5uNFqORMRGbMKUlnP7evjiH7/b5z34uPvcLvxjnz5zB3OvDBG9OydWOdurt7Y5jw0Nx+sypNL87IFx9VYm2jCE4VZqZigJDi8FZcjNwxG9nQDbXP1N5k8cq0Y6bIP+DyVjWsDAEmH6UGYVKZYGrT++KyQLXFZxOIdx0IRQAanPNZ4NJ1iNhnMDnjH9qOeMWk5OTeZQgdEGy245dfPhNT0Ra+p2JMBgOYZW7nMeWSOW5EqFphlo/BFtKe8vkmvXMsnjG6wo+icFveV2z1jEeNVgMsrjmvnNRbuveYWY7ErO1vj4Wxifi6htvBEDFTEcY+nn+khg5+lsizIL9mF/htzyjX6xV4hgKGc/uw+xOlHG45y4TGRx0JKiujMSfbeOowORDuSvsqhDaOTQZetC4rqLO/bggj6MgLj/5RBzBYmjBNalz5qXmpugZGIhTZ6GjoSNYk33R0Y6gKyqcQj37FPTrtZawIHq72uP0iaNp/cBu1FWmk4nZk7Hlm8KVc1eRlIxbBiWFg9cFhnBOy4Cj16RJBXOJH9+zrWVZBc59nOdpb/r9WZKw1IL44L7f8rdH76nAyvvSlGW6+Wzez1/lswX92DbPpV1pjpv5/Pvl5P8/p80hz9OTE0Pjo2Nx7/a9uPre1RgdG4srV6/FG2+/mz7dnfsjMTk1DaNM5TJtzli0s7kRnTB/f29vLrDiTLeSdU5VjpZXuysNlWQStQ2QGRIpUKFBw9HR0WS8Mk1Zqi2DcEUvA8ij8ZqgIkxmWVlbi1UEg0OP3V3SaxkXwEEfEo1a1pRrp11zNOSlR7BQjh1L4WPUWTrLfm2AaXkCXmHjUmvWz372hw8fpsASARKARJFCAXh59H19VRHiOAb1hFF7y3JLQmBH9ufzCjzvSRQiVjLxvmUrRDwqjNyKUXMiGlhwrkVi9p/zASgU7Drcgmr2G+uj7Uhvfn9leiau/OSVeHjjelTQzma+Zy+RKc1OKEtD/HJqq6IS/na3rgVBKW6oBfUtdgUCNeRRu8uMtTg1/FpsIkzTlQFP1l1YCFNJ2S5pkJc4Ew8+lyLB2A5WTn0bbubgkTh29nQMnT4Zw2fPxskL5zmeRmDYe9GRuJYpsnsZBeQAOK2YOixJ6721shj9rU1Ri0Cv2dmMoz09WE/gwHbxZlqMfL/oNuTbNDDxzXUtNPFRxBcUJsWf+PE5cSQuEnc86+Y18Zy4Bnflb8/ddEeMk/mOVSjvu2X+AxelK0+kZ5m7eD8fyHqUZbnp6pTfkQeKemXjsqz38xDYy/cKqvs5bWcGBp534c9N/LKlubl4eP9+fO/7P4g//erX4ievvxGz80sw3EaOYXByBrXz9NRsvPLjn8SX//jLMTYyZi3xKwtzt8gCK7p07E5Uo9PmBIb3XR9BC6Ed5DusVwCUszor3W2vCVBOMqkgccYbG27bnbLd8nK6dwEroxwiMpHIQzK5XUhLi8vhOpBaAgafJF7n7TO+MYjV4noMEoKE53h0F611PMV2Tt1VZLKVUdxSi/MPJEGo1MnuKO9bB9EjY8rIJTEUpqNuwAeEmRqTd0qik1Akpvc3iiqSaIrgUyat8I6+KFa+FBBLCLs9zOYG3LQtTFDdn13chB5crhODg9EJ41Ug+JwzcL8CQkyroGAG/dekLS0Dv8J/+TXbqBAwaIcQKLrCZA7h4wxTB4l32+rM1Vpzrm2p5ZW9PJSnZWDch6ry5gEwAq7AQgHilGnO/WBcoEFrE9zXG5hsa44qU8pRHtUNWEGU6aIqwkdY7INvU6K1Wmq5Vot4Ge7qiE9cvhSLN6/H0u070e33Eei2IXHEXylc/S3teBQHKiJO31c64kewGldxS+3LVloFJd48lkLgg3vQPG8754X30qXk2f+VQJAGuOZvz71XlmsDrY/l5LOH7+Z1jgkDtrIOXisDotJBwROcey+f/DltRwe6Hj+D+XX54pl44rGLcfbMyRiA2PTVXU/h4dh4TM+5EtFersK7hp+6if/a2toRszMLOfHEvftOX+bw28J3d0IKI9g2JLsX0eqOUbD70dWfxyjT331YFwoGZ/6xbS4As0E5Zks6V6O5DPrlDlDZgmkVFFtbduUpMAqkeFQIaI6LIlNNRZqmtTM9u/qRwqrDvvO6+oxZDKKljgz0QdgunorfjVa1bgoCyVnXSKKXOUWXQSr77K2kbo/nElEihDpkLwTPiXiFnu32nn6oDC/je817mwYzOX+fsCzjcNP8lLBlx5ybEILVQvC3PrpC9d74WCwe7EYXeNpEILgASSUwaIKZjgz24Sb1hus2InlyhByvQKwyi9VXEMhkEqQEzhEh4bXcOGSbcucF2uZ311cdSVmRMCy7AoVJNfecfTnrpnDhvxqek5QbgVEL7qYunEJW98O05y0Zi0rZfam74Fwb5izsy0jWjWMKReogXKuwUCqdIIT3Wrj8C08/Hr/6wgsxiPD60e//UXz39/4otheWsw7Sgy3JLlbft0m22cqxCetCMRm7KfDkHemmZPjyeQ65+Ux5r/xdMHXxvoyarivXCoamvEMm/8DaAM757cN6ZVkKLiF1+CE2acJ6JfOXZR2+l3UF1sLTTQWXm3Avzn4+25nhgacef/RcPPnYhbh44WScOTUcw0cHY8BuQCoziTl66869uHbLtRBuxk2OuhBzIOHoiZM54OX3//CP4869h1IEmgLT2SATFW5qdHbeOhh4BwGwinvg3ASY7jTa0WVGzRMwEAtYoNGFVpIZDAzZ74xCTddApnfmGIWC8JbhBaUjJ3NFnq2NZDiZ2e+2ojGToSF6YxjHjx+Pvv7+ZGQXQE0tz7PliEPNZPEkMiUaBZoWhBdFlINmfEbEFGbyITElcchgbF5jL12E9Pl4P5HJngzDPbsZfSfv8ZrlC6+0kLRKaLfl+s4W1pY+soreKdjmN9Zigr26tyt2cM9W0dwbCNAa2tM9OBCNxnIoN6cbp75ufpci+FZByEnQEvl+4Z4ouHYNdrEXWtN6q+UQxMB2E4HeAKwawG011kOldaScHQTpjkKU813O9wz+YpHte43vtwJDV7UuMg1tP/DTspLhxfGhkMid30JDnIoHxaIa0W5TnM+oo/49zY1x+dhQ1C4txu2XfhSb90dj7eFEHCwXIxXdrLtwS2FnQWzSk9dKPMnACunyvnSWTMozxe/SrC/KKrcCh+CV8+JxfvNdy1UhFc8qQLRgnT9BOvZ+aTmCl6QJny0Eht8od3+XsY/yW75X/JZGzVMo6PX9jXr8XAXC0SNdTz9y9licO3MUU7oz+npaoxNfr70FsxDJraZwWvV3rt6I19+6Em+8815cvXEnbt0bibujE9HW3YO51xjf+s73ci7CNOOp4gEObNIU5+lKbO3kqk2Wl9lfPCUzKix8Bjak8V62eRKy2s/BUTA8790H+U5/lXPo6etKQADDXgOXuHK3h8AgoHu9KbX8CbCB/r4Ywk0o13jIbDCJmm+UGWh2VylACr+4DmQWRFr2V5ufIDP7fCYTgSSDaaWvWiK3RGCiCeZxKwVEPscxBc3hpnlr+T6puyXmXSA0fUmqb3lqLAN5dq/t1NXEvaX5mMdKqNQVcuwAdWjuxtLqbIvattaia833KVPCN+3cSTsUCLlyEvVM1sujgonnKW/fiSqyB4J7WA6OA9lC+GyzbyEUpnAP33j51XgDd/H21euxiLW3gaB3RWmXINtYXUE4rcYOAmpvfSsqsCqbsSYs1uzDA4REM8K6GWGt4BYmwk2rS2LPGAe7eJU+0lLwjAuVFOI08pXbCEN7J3A7++sQ/Ac1UetweznG3TZRrrjwd1F+IVy4yyX/R4aBCxWLjOw992Qu3vXbWhFu/i7x6tH3fVf8W4Aug7/L6wpfj8WmIC5pRKYvvl+4CfJBEVPIurJZ16zX4ftlmW75CHs+yz+f9b71KKD0c9hee+217o72pqHOjibMwQZ87ZrcnWDEBU56YKB+tOqRI0ezx2Fz+yBW1ndicWUjFlY3Y2JuMUanZmLo+EnUXG385LU3YmJyJpacsHRbK0BrYD9HO965fTvefvvtDNhJpGrFknn8bZeggMtBU0hw3YW5+YVck0ChcP/+g3j73XfTshAJBgIdsWcZIlXBkis0ASRnppHBE5gAzyXkJQMZXOm9DoEvLCykq1Buukgi32dMWCpNegGvm2GgVOvC9QpyyXs2Eeo09W4lw5fagWrkXhJ9EhbI19IRu5bvVvjizn3o93RJtLIQiIl3/qOQRDyEtq0Wr6mOseWFmFzD2uL55pb2mF9cjAV7brCSogHBZlkwYTnpBx/mk8VexBIk7KJ+7gLHAGRSVu5oMtrhJLVIhdjmePPqe/GTH/0IYfBK/Ph7L8Uf/M//S/zx7/9B3Ll1E4G9miMNXUthFPx+8ytfiz/8nf8lvv31r8fo3XuxgzBwQqWCiSgfS0+BDFSsSjJ8Kopk2kIglISvbtivAp7I0LpGzP2ttWhBKJ4aOJLDqlvqmijbd/IlXoAUgbdwVkl4XfiXvQHGcdxUCnYhZvMTEH6uYPgyKOmW99hKpk28HZ57zd/lPfGepjzvFPim3rYn6cFrxV7QB+fgusBL8f4/KxDK65blZkAx60MZBU0VsPq5CYS97YWnXcXIKc5dGMRMRSXxFlLexTNcVamjvRWroTvNcBlbxGn2maPufPY/ee3N+N4PfgQQqtL/X1hcgtmWcs43g3sL+PAPHzzIQKI++wPOb1y/nkRU5JIbsd7KAJqDT0SKfra7PRCmM+sn96HlZXjXaLSnwXkA1qhPLczkEuvOU2hk225LNa4Tk2ZSURJARTKxgNXFcHyFMw6vck2gu5v7rysANjIFusvh0xwlShnfTeRm5iXa17L0SRVG3hdRZVne87e7iMs3RaS7vw7vp3TnWD6fPR+0UYJOPxj/We2poaH/6NRvLik/C+zGgfPs8mpU0/YT585H3/CxGJ2bjSngoo/uBDcyXfqz/rNufM+cCN2B9wUE5/yffLqnIMCTL8zWXepge3aBAwISQaRldKT/SHz8ox+NX/7SL8UTlx+LVepx58bNGAGvN8Hr1MRE9r9b4J0bt+KdN97KgLWa0g6PFEjCCOZXAAhv62nQNDU17ba+wjZ7BjhSm5ya3UyxZlfRhmaPDg9FA+fmsjgL0odjMUUZBS5k2LRGKDtdOHZpUUVTxnu0wMSMwinrBfz9bTkF/qxmwaRe81N+jdIST34736cs8ZVumM9zkda9L4R4O+lFwc+jWZbnCRO29wXCIeN7X2VZlOXvwqKwAkk/efpztBCqqivOG4CqBNgasVUCDKLbQPsY4mlB22yijUZu34zR2zdiE626vbIS1Uj4JkxBtfUqgkFT3m5J633t+o3sApzHz5s2gDg6Hndv349bN2/HLNbE6tJyjue/duW9uH3rekzPTsXE1ERMccyFZDfXY3ZuLsZ5ZmJyMtc9tHxnq7VnYAVmGBmf4HtTqTXtpqpRo6dZjkAB0GoTZxre3d2MXMy1+iBmZqdTmCxhzt5+OBZTcwtJMO66GHUgsg5B5+StTXyro609mhE2ewirlcWFWKLtmpH2oIig7JeXLBBEMkshsdUshZ9YxC+oDNycayZEETDynayjhAVSvWYdRLDnma4Ngag9KrFasXVSW+3IMdyvr6yN5Z39uDmG+4S7ML66HDV9XdF78nh09AxQVh3m+T77Tq6IlbP4iuy0ChwNaN1pQwXfqUT7cxfDD6Xts5i3EKCzajt4raYWgYal2NzXE8cevRiPffTjMXT+QlQ1Y/a3deCCdUcb506m6kQ1CpwLFx6Jz3/pl+Mzf+2LcfLsWQRzA3Cspf1ab34Xoccuk5vXUDCEgot6QYse9fFlNuGBqnchpcwwXZxZjPs37+Z7Nb3tUTfYFS39bRqnlIYgo9yMgyB5HAtSaOSi27gs32S2nc1iNfGl5fUUso7etQfKlZ2cOyIZM4VmgZfsTQKOIk5cGuhOZaACrRbP1JY6imMT2bhJm8BhtdYAwiHbuZ+uqOWYep3T7duDA01l+ynAaQVSMSbt0Ma0chVGfBrlIA843UDh5lq2cgI6Eb8/j+3Y4NA504P1t01GaaxrjNam1jg6NBinT56Is6dPxiDEUEfDezta47ELZ+LCqRO818d+JI4fG47ent44ceJktMJAZs65evPdB/j707PxLn7m2MRUrKOVc20BMOdEqJ2d3ZkTP+dAJfxONeDCEmbwVDFF9uz8fNy+eyeuonEejoxml6DdlS7tNQ9jmjOgpC2W595MpAs8zUL93iQPR16i5Xp6urA2NihzLqbnZtLacG0E50g0QAMqeE8LSa0gA0M4MGtKaIC9Qv1Gx0ZjbnamYBYJREywKQBSGPj+4XVdGJGVSVYQkhPLZOBSJHNdRFN4fsPJY9RWGSfgGjfZpSdrBXNSz/1tNbpMrTaiXD4NPcabCF7suNjCr16CeZcQfi1d7dHR2ZkEaLer3YV+N3WIbcoDZR0IGxdT3S5iEygEfxtH0F5QaLmi0TaIqWhoZsfnb+mKevBWixu5Rt3GwNEMFlxtc0ucPv9InD53IYZOnIqK+qa4Nz0TFVgyT73wkbj85JM5DZ3NSxVM+TJvsbahjA+8D3etObtLixiGoOBJBYJt2NmLtvrm2EUwLCDMtyp2o2O4HxcJvDnMO4VA8Y4fE2Zan0WGIaXnbwQG17QY7CWTZsTvKkpGixUgACkKAY/OhSE+S5eg2C1aZhVVWbv8ZuKca1oLqfX5nQyu5QHMFUZu3oOqKJd3+VZpfeSWAsx7tMMPsGXGJZv1T/rg7V1oULfENpT09nMTCPUNjU+7CEQLTNoBsl38YWBgKM5jgg4fPRpHjxyJy5ceicuPPhIvvvBMfOkLn41f+ZXPxyc//nwMHe3PkYHOnyCQmlvacpGKU2cvYMI1xOrWXkzOLcXk/EIOVunuH4yjJ07HRz7+yfjYpz4NoTwVTz3zfLgKbh/+YEdHewqFicmJdE0EillrR4eHESgwPgy8smKm4g7fbE0ic918mU2T3aQjfUYZTC3bCCH39Q3kc3Z1ZreiPuUhcAW+yJQxzYargrGhvNgGwCv4zNOzs9mH7rftT6/UnUgEiuSkvCSgXYSd8wum2XhYdoE86UorpWBov+NLBVEWJqKa0G7Z7BfnmTQnvZdlHQYENf35LbNInGUX63v37sQrWG4Vne2BFI/V/c1YXJ2HSM00rcz6zywsxwGCSRfCQONOaisJFIJkT5cCoVGpEAzzDLZii7LXD6pitaIuNqqaYmWH882KGBmbiau378bNhw/iyu3bcR/rbYF2b4P7qpaWWMX8HoVRb2ERXrn/MK7cexBbWDN17V2xj2bcQbg4oQofxvLne7QzXTp36oWKzt8GP53tiYs8CmMhwNT6JpZ14B4M9fZFLcCRyfoHB6LrSF9EpgTLOMUubrUOjEXZTn+7lcxWPFOR2bOOlREPKiIZrWBGLYHCR89AMnUpcSYTJz7YLdvfjqwty864kvD0I2wefddjCgSO5fvis/zt0bI8uhX3Chpwy+fEGc96I+nXc7afm0BY39w6v7jkPH2LseCy26sQJwpWKabGW8N1ML7wxBOPxsc//kKcOXM8hgZ749jRPo59GbXvdUgs2mAVU3yWMlz5WGGwsVcZdW1dseWxGasA37MBobGJelvb3s/VkV2bbolvLq3gy0NYAgCwIiS64yym6ekzZ+MUwqkDK6Szuy/OXbiIwBpMAdbcZLJRoYUdJFUMgzYgV/QEiOwTWDkWWprmhZwuAFsGf+yrF6LV+Mk1mMc7EN/iynKMT2OtbG6keXoAcuCyQjDwXiKW59T5CgURLnI+jPAPX/sw4v/Zex6z14KjWwYlISi3JA7+5T3gIwE6Ca1CYo02fuON12ISl6YKYbqOtq2pd2r2uhyV6iQ107OL1LsuXMsRkqSq1sHyEFowZ/75WYjZOplEtckzq7gP864jObsc96cW4iYM/pNXX48bN2/EjTs3486DOzGBize/OB8PJ0ZjZGIiZrDaFpaxprAObuCSvfrejfjOq6/FxBKCGB9uK3Eg3/NBhLiuaa58fbjbQ2RaskJB2DoBj7+3ERSrWHjO4t2Ie9iMNevK0SqAju7OaBvoKZaAE1SqY6kAd8tzYz1uwj97ITxPmnExXlxG4NlQ35AD7hwt63VxImMah3IT9jLl+wzPPc/dCtyqjBRqCohCEIin4lg8J04zTkEVFDKUmu/mjF4KxMPf1tPN90rhUNJK+edWWhxu3vu5CIRr1948vrSy0rzsNGdrMuU6fvtsrlpsL4HxAYGuhHS1X6c77+vvBnjt0dBUg29oco7+cx2/m3OswzaIClyPxbXNXLp9YnYhVrf34v7YBNprE+FQEfNL65mzcO/BWDx4OB5jk7Nx9/5oTM/MUl5N9mg4y7Gj8FyP0OnDnNV5Af9/HrdBc9m6rvENTWJzEMxvsMfBZCJnShI5AtOVbZx2zGXPZOScgVeBkEQDY4tcAG6wUq2rpbABcy6vr6YwWIfZMvoO0hH9qcXV0CViRK3+p3ZDBpcoqyQct/JoXdz9/eFzd59Pn5lzicJCRXgZaCqfkcA9SoBcSiE1Cq5evnIV16EyGjqw1tpaoxWN1wDRa1pvrJl0BaNblF2ZMPv2jpaIJrS1px7Ac8+BS/t1WETVWHTrcf3+eLxz+wFWwHTcfnAv3n73TehiItZX5qIBP/2pRy/EJ154Op596rE4NXw0kENRB3x62tuiHTpYAhd3sRTevHIjXn7j7ViAlpC4aHphhNbDDXJuiAxuHloFBpgNZJbujALCXQjq5hlg7u7oChdRaQCfxo12sOjuz03lACg3W1Qci7MS3vYOvc/Ih7DXTdBqVLj6RpndaLqwz3+QNlwIl3yXLXF0uBXlFr1RJU346bT4EmcFro1H6AYV8sonoTVJCkvO6dhUgzK+m8dSCPgty/Go++pWlvvhenxw9pfY8BEvaX6vQzjraB2ZwnRhk4VWYTinRJeZJD4TXEwoEoCLmPWOQXdiE017c/gFpvkHMvEa78uoq2v2HOxHq34n2nxheRUTFksExp6cmUMgjOaailPOHDy/mNOLmyI9t7CUlsMiFoQabmJqLmZwPRaXN2IGBlhY2chsSSd1PYDIdxEyEry9Hkp9z62zroTJOqJJCyGZGiAKaJnArEpxLGOY5zAzTXvW7RnZjWUsli0KUplpB6QcAYMKx9QWmtrCRhP8EHkiSoHh9mGEJbFwvURuiXA3n8sg4uHv8ijxFpN72qPheAspXuKSAGt19WhXRaYC30CYfvV7P4qdGq7BdJn8hSvl5KUG5p0pexOr7QA3gJKLcjimiyM8uOLIxNWNyrhzfya+84NX49vf+2G8/MqPc3HX6cmRqK/djycfOxOf+cjT8Znnno7nL16Io20t0UR9e2DOYVzHC0ePxam+/nj89Jn41IsvRhtKwrqPjI3H9176UcyiZIq1MRHMfp+22ytkADqjCggDg6lqTK05j/7OZ8CVq4o3NrcgbKBN4FjT3ByL0N/tiXEEgjhSiH5Ii3/IyhItJT4KDR3Z46Vp71Brh+LbBS1+fVZh8OGy1NzixjIkJa9LB8LO8t0U4sX9D7kI1Is7lFUIpnKz7KJeBd2U1/yWysHvlb/fL59npQPjXp67vd+m/P8vux3EeRlXpS5juyCq69vNzM+nxbCJZncxyZu378GASDyQuIJb4NTsZimqtdM/g9Fqq+uyss6pIKAdL+CkJQ4qcrWm9o6OXCzD7koZi7eilt8dTuTR2YOv79iCwejo6OEZzHbcjF20mILgwcgUQgOrZWUT7Y2FgaBwqewlLA6XBnfl5vUtcx32cFsKASemMi8BpK1hQWgKG0vI1ZVob44fUIDJeDCZJp+p1AYoBb/wztgC9zOLLZmRXcbkqDVhN2ChF0T2h7SBH2ArkSnyEoG5/681gLvP+KznvutRPHO5uA8B2/0pkfAzn3UiU4NKtssVrb/xozfiH//xn2PmH8Q0AkGXxx6YDawcl6xbXVqL5cU12kndEKLmKYgLZzqiwGTSuw+n4s+/81L84KWX49p7V2JuciKDyUd7OuOxc6ei28FUVKwexbCPO7IHDlZHJ2Pm1r2YuzMSk9fuxK3X342xqzdiqKU1fvOXvxh/7VOfzMSku3fvx1f//JtxA8twDSm7V1mbrqMDpIxrFAIXgckhex44yuBb4MU6uzaIgr8Fy7GhHXexuztm19Zir7Ym1hQYNEMBV8JUGAnrwvIqYCZAS4HLj0xjN7BtDki7I3sRrt436i9OfDefTPwUiqT87SbtW7h48Zq7z+iSuOVvwa1m51HEA03UdSksVapdnNtjwe8P04uM/uHf5ZbfEWdspfCRZn4uAmFza++iYwYc3Tc1NRPvvXc1Xnv9tXj7nbcRArfT7HNW5StXb7LfwF9ci9m55ZjBr1xZ3cnBTloVRSrybgYFOzAZzVswkl2DOeSQ6BTIMh3ANgU520dDHNjkUOpedlcwbmpqDwOcjrFfwq24d2+cejyIBc5dG2JmHrdgw9WTDzDpd2IOItdaUDBMI6ScCl5h5WImCgMlvjn0K1g1di3ZTZhIzM+DYKU2SDlwdWZA6hwEBtgKdwP/DvclA0sKg0SCph+ECiaLXgC0BOe1LhiCqe48D5ZfIlCEub+PUNpMEYVmObz2YeSXvRS5+Si7GkxqSjOW5+w399UkBq5rmVU0QMgtXfE//vHX4x/9wZfjDm7aLub0OoS9sLaSw9ntgnQdBldh3kKQ57qWlJNf49vzmONvXHs3bt27hWDujCcePR+Xz52IXvv8MeVn747G1N3xmL49FjuzK1G5sh21mwfRXtkYndUtUb9dHQ17+Pd79VG3BeNhQdasrsSZgb545vKjMdA3ENdu3Irf/cN/Gl/9zvdiHItwR2agfUJSIaA1akDX4Ce6ACFFOdRREExPz+O6VcfgiRPRPjAQ4yiuERRX+9BQHBiwzIbIlAVMPbqVeS4lnGWgBK7Y89vCW4CyeV5oduFcTBpcboWFVmzez3J4r3heQVNYC+LfXqcPcF4IoyLJCZGQ7xrbOBT8wKCgGcstKm09ksmp74fpx/s+UhyLsTAe89l84i+5LcwvPT6N6T4+PhG3XOhkbJTaIw1p0N37I/Eavt8siFvGRHv9zXfx+0eSMWF1GMyA5E6acTbU6cZcg7G2BtdiA9PO7LtaLArcC1dYKvvp7cO3gZpmOVMxwHGgkIEdpef62naMjU0hnK7HjZt3YgELZRPN73oPueYDbohjJ4xTrGPBaLEYlJyhnhNTs+mKzGOa6jrMzMym5ZPdejBuBd9XMJkVV6TKIoFhdEcS5m+oUIFgdCoX9+QUlHCNc3cvAXwFQbVzBpoQQ5HVdTW0394Wx04cWgB8z3a6+9ujhCCsSmQLD6+/j3zrx1YEjLA4+I5xhA9rKt2TD37zLIJ3yyAqVsI8VtXrd9HUwKS2syMqW5wnsTaF4SbXNhEMjljMGaOAibDRwjjg2+MzkzEyNRL9Q93xzLOX4tLZo9FwsBXv/OgH8fI3vhO337oZu4s8uxGxOLEYN9+5Gfev3Y/JexNx9717MXprLObGFmN+HHqZXIrdmelYHRuJB1evRj31fPKJx+LchUdiAVr6+ne+H39KmbOLK+AxE0aAVyEMBHsKKnEgrgCwa3tMjU8Bn+rMzJzGkrsx8iBajhyJGiwGA9KJtoR3cSy0a8FcnrspUNX0wlE85D/OFaqLS9R9fi6fowS+WwxYyof8/7AsN3Hlxqe45v+Fe+qmkCkshEIASd8eFTBuxbd979A1hC8sV5qynh+mCbeS4b1Wfldl5LX36+G9PPtLbm+8+fb51159I969cjU16qlTJ+MjL74QH/3oi3Hi5PFM7b12/Wb6/Q/HJ2Nscjpdhymk9ejIRMzBfHYPtbY0YW6hGQCsC2TKcE6NbhKIA2MM2hjtXUELGXcwO1DzzqGuCiDBIaEuL2/ExORs3Lzj/AsPYwXzvYpn9DWNbdiFtIy2d0l1fXuDYwtYCbPzywgC3BishZnlrXgwORdvo43evnYj667g0mc21yIjzHxbkz9nY8J8ycUzEwEiV6LSn5WpC02l9ZN57fzOnHqecqHZo4MDCDLLrAwXpXWiEl2lcrPs4l20sQIJc8SykwgPke8mQt1EcHZNSgS5G3MwiGmsg2e4Z0+Mj0vcxYAciByBoHtwYHtw2araO6J1cDBa+3tidQcBAOPbPbsGMyocdQ1X+L3kNayoLYTdEpZEde1BDPTzblN19HY1x2MXzsYnP/JCPHUZZj59JjMUT548G2fPX4rzFx6No8dORnNTRwrt0ZHJWJpfB87gdBcLb3op7t24E++89kZ871vfivEHD2LARXv7+qlrdXz3ldfjpVffpD346rgwKf7kFV06Gqirp7uwkWNZ9pI+HMy2urkeLkp50Nwcp554PPZrG2IZDeEzxRqb4hEhX12bloXxlASvhQPT7H0AVhmbcGQuAkmLsA1h7gA48SV+tMh8vhiNWAgDmdZr3k8mzHMZvghWlgxqG7QI/K73eIw2lbi3Mt6jcghzaafMGrVc3UCt0mJTCPit4l5uWRYw4t4H8Z+fg0B46oXPnv/+91+qn5tdjKb61rh08dFcA/Hs2VPRN9AVF86djouPnItWiLwXSdwKMqcWl2IEofBgZDy17wquxj4+qiPRNvFZpybHYx6G30yT3cCQirUCk9XZmJcgxq0M/K3Ye0FDN9EIi1gYph/PLS7HHfzQa9fvJHObEOOAqUoRg+uhlnM04+qGi78gzc0cBNl2l959MIF2W4pr96firVsj8cN3b8TrN+7GzdGJmEdI1FQ3RmtDa+a81wbmXDIXyKwBui51BJJySrbkRdFeXEvf1l8gIwM5PHPgUu+gowW/sxs3oaG6IgxbulR5S5NxFGkPQWIZCkUlPr+BBAJA5ge5EqWEkJg4/B+kinJJwaP+vcxvQLM85yWeVpg443A9deVp4FuFWdxcCUHu2UWKr218oa0jGvGLneRlenoaAtVs3odBVjMD1CDuosFH8CQ+nM25o6Eu2hvrohmYt+GG9PZ0x6OPXYyPfPy5OHvpZLR01cUGf7u1FTFw4mhcfBKaeeGp+Oxf+8X4xc/9YryIInn2hefj/KXLceHyR+LyEy9GYzMCA5p4cP1qLE2MRV9bS3YbL25ux1e+98OYwQ3dr6gB3wXMnVPSxYJNTdf6VJjrGs5hTRiTqsbq3KKt3WdORufZc7FX1xBre9AY1qLKaB8hotWXi+sCTazg7NEQzHs8ky7u3hbWXXPSgEIfjopm2tvd3Q2cXASWhwF3scqy9TrU0uAle6bAq+NtQEx+o4gJqPHBLe+mAOB5hULiiAvGmHKYuTQAVu1FURUmTfDbBC0FlGWVCsJNnIk76cpnLDtlm8JAQqEN1ozbf7mttrbq/MTkVIzhLthVJzAMXJnd5+zKrc2N0d/Xk12NTmrqBKYCwZmIrER7Z2c0N2MiI83MtrOmpjB7rhafmJrOXcKbnJqJt96+Eu/iBtwfHWcfw9qYifsIljfffS/eee9GvIcl8uaVK6nRtRz0LZ0Vye4m8/ptu4OKNtAQWhhjY2MxMlp0VS6vrEIoddlbcfPOvbRmZpeWMzA6iRuhOWfOQmdHZ45XUOo6q1OhkQsJbN+3v1Nr+zHaI1oK5CgICkSrMfTdtASa0FLFWAeYkXtqFcs2gcYyUtt7oyiB00KzlAgvrJDCPCyvZVISm6NBvZSBMq9LuGzWsfBDPYd4DEZxvdEp0xAylqmAdY6Ieohc68FU7wWsM2NFmsH2FGkeu0Cq3X0unlpLm47298cQGtx0beFTXaMbE1HXUBNtXS3RitXQ0MSFym0E9CqMu4qQ3IEWmqP/SFe0tCIa953IdjcaW5ti8Pix+PQvfir+xt/4lfjMZz4Rly6czqnPnFXJdOZZcOdqX7bPgJt4MhvVSVONd3g0y1P6MeXcWZ4dJl2Le3npiSejqrGZ9jmZ6gHKaTVp03iWFmlqVAr2twE8YWn5QtMkJyfrlbbMdM3xIriw5q0kTPnzdXFhz0dOZuoFGT7hLm14r+h1KC09N3FQmv3lLt4Lt5H3eabEdb57aIG4aQVa76KHpbAKfbZ0ObNBh89JD6XVkN/Is7/E1tPff/7EqVPRjKnrHHn6lH54CzPSrDsojcrvpyns6keaNS5Blct4QTCas6YpSzHOl2C3pWb8Mkw4MjaRIx419wxMmrQyrU+/sIQ22oJxnXRlKkZ5xpWjX3Oatrv3M7FlhW/PY4ksQ8Su9DQ2MpqDo1xpyRTWFdNxIepkDCwHpWMNzNDY3JTJJQLHXUZQgD14OIKQ2qbey5lo0tPn5CG4NMY0aJd62lTn3Qz0KcX959/hdliesBH+pl6roTXtXN5NQbSjAws8khB4BXzxvi6T7/OPYj0tTDyQSVklISnsCnelIJBENEcTVryfwoK9JAD/CuIon9fyKMrKHApcNFO77TGxHnUIrHWI3oVyFNQam+J2DYsOfo8DhFctFXXGLF0+Z5ou1sAEhpzb5kwJ1sKpNRvVVZnMPdnH59+I9a3V2Nhdzx3dG5U1mMF1aPqDdayzGayszWhsqUOxtMZAX3f0oWAOdtajp60pjg31xToWX6YNQ3+L4H3N/BIUyyK0sr6KAoBeFqChLdTh3ZExrIUVgzZYdw3UfRetT3sgvFXowmDyBrRhz0XJTOY62AZhZzZhdj+D9XGUxne+/Z2kZ11jBY84tXtT8BZMLVMioHnFdSYKxpQOLNveiGLatOLZ4nvip/xdbsbGymBwEUcSb97h6fJ3qvsSp2VwU3oreizc0m3MY0EvP1eB0NnT/ZiJRKfOnIkXP/ax6OsfiFYX3oDgpSTTkV3wxNF/zoyjX6O/PAXz26/sLEq38QvnQUR9Y0v2Rhjcm5qdz+ShHcqox6ro7OmNjp6+6Bs8iusxFH1Dx6KzbwDiagDqdUj9Vhi6OZbNhYDh10Gm5nFLS1v0U6furq6sh/MZdGGVCNW2lg582ZP4sMdj6OixaMNnNuCkpSOTSlBaL0f4nt1z9mK4/qPz8zmCEZgDcNNjBapSWQFSlTGFVOiHHOypQJeJDOTI5Jl8BEKMZ0hcDjaxrY7yzHkhNRPzTZFbRJBFbjkYxb9MbKIdSThZekEI7rbPb2htuJCKWw7wOdzS903CtLzibbWS0XRdIYVgKQDXEa6OLxmfnIxNmGH7UPBLR67QVV9nZuceThQMT3u2YQpnLXYWpAxeQvCa8Nu7WBz7W+GqXBu7CAH27UrMbyzJTRTcFoJ5jXvzm7hwawsxvTQT82uzmOZruH24/E010ZhJbCqYhujtRBPvUTeuNTXUp+WnwDL3pciB2YypqXlgbLfkXqwCr8benqjv7gmH3L1y5WrcxsrcAnCTKAtXo3aZeq1P1xjVskzrC6vPgHbmechkohXG80+F4dT8y5mlO5/PGaMQflpt5tZo8Wr2i3utglyVjHK1KgWiPUzlJo7T/ckq9ssAAP/0SURBVGCTyT/MtDK1dFDGG0qBUV7zvOjZKp7N3+z+LgVEsR3i/EP33fK5PPtLbEPDJ8734cvN4VO+/s47MY2pvoo0NsCzd1CVWsXkl6IffzN9Lxf2MPFoHt9zGeKfQoOv8Fw1pikQjB3qewCgZf4uzE/X/5uDMO0uqmtuiea2TjQIZiXfMK/d5JQDhMLg8Kkc4zAwfBzTtDun1GqFyc1hePTRR+Pc+fNo/052Z25uTWC4UKlz77V1dqGBWlIr1Nc30jJNdpeEa47jx09F/8CRBJij8mSyAplF/7T8lwIBhjAw6roQOfyZ8t1zuK7AkplBivAXgVoTzv60aVcLv83oVFA65LsgIJH9QZAptZVIlRgPkeh9Ca00DyWSDGSxSRTlQjXWQ/epGDxVMGrulFnUk3t8x6CwP/229blz90GMT0zF8ROnYnl9LRlOAnbdSAnXaeusn8FSRyk6WEjT2u5I3b6iO3kTOjCHg/rVQRcV4HN1OW6PjcZ7KIN32d+69yC+//Y78cqNm3GHcu7NTsXMOt+q3ou2HsevdOUQZX3r3R3N892oR4C4sM/J4aFobkTJTE3kWBMZe2JiNuYW7F5G+GzuxRgu3xhwPXLhQnz0l34pTjzxRPzkzu24MTGJANqMCQSA80C8d/NW3Lh1O25pacLgCt1ybEsKZNpQ9OJopptctp/Wnajdhk4rKhGQ0I/wK2AJXjPBTjwWMQPn3zCWJN60NnKUImULx0KjF9abxw8LBO8XlOS5wuAQ/4lD3QnO2d2kg/LdkvGlVY++71be/0CwUMe88hfcPvF3/k71QUXVpaZ2595vibfw4b/y9W/HS6+8Ea+++V5cvX4vpuaXYkNrqQYtBbBc1LMSBqw7TFGux4Jo7uiK+uY2fNZtNBBmJ9qou+8IDNqWcy8aCNrBP1uHcfTnF2EiuwdXAXQdDOtousWVNUxZg2GAzGCZ/isCpgZkCS+ZwtF79gzIfP1GqbmhtsvZeYGR9xsaGzFnTa/uKiLMgMgekaYmV2dqSKDrO2+gCdIkr6rIIFUPbobS35WjXOsx04Ipv0RwooBve2ZOQzIcQnBBAYopa71MfNIE1f99P4OR66LQ/4ox95j0fNdGWab3LdNv6za0tbVlOwxYOQKvPrthISzLEeFYAboR1oXC/JenWm5O7Zb5CDyjC2c34sjYWNy8dSd6EYjtnR0xMTMVs5jG8waCeTeHjCOc7amZX3AU6Xbu6zDHkrijfUvASyvDuSrM5lOYVOKerfLhHyIEvvz9l+IrL/8kvv7qm/Hdt6/EN197PX5y7Xqsw/y9Q/3R3otFp68OrhwsZpKUs1stLy8igBvi3NlTwIbvrq7EktmpCLJdGHEDeq/CalxEQY1Nz8U2DBzQ3wx1Wa2qiUno587MXEwA/yv37sUcLscmcNclfYfvGxsT+rAZzFKY/OLCwHSRdi4GdLNqcpo8k+a09LQyFQ5lIpTWhIFwBaW7kwCLS2lpl3JUPPYAlUycsa5SAIggNu/5cctKK9Ej7SuHUls55AvXCppxM7vTrUA1lsjh76THLLd4zu8knbH/pQRC59Tqefz+6hE0yMTMQkzMLsW7t+7FN7//4/jdP/pK/JM//mr84Z/+eXzv5Vfj3ojmJi+hyUWWS3i1okmNZhvoKQN5b2HGGTS8hqS+frvoNrz78GE8wLRzNp+pqem4f/9+zno0iruxAGHa5+xEqnfRMrdu3Y3bSPc7d+/FPX6PY87NoHWdY8GxCtOzM5T1MKZmijkX9PlEsMzp2AMj8V47qgvR1oGU38uRkU7BtgGht1FvMyhX0ZRqqebmplwturOzHURWYB20cQ5hIIBEbppwybAgGcZ0NiW3nDAUDaKrNDo+fkjEugwwDAQisYgvLQmFgEgVYcYdUjtQRol4v2VEPDPlnLxUxuY5N4WBxJRChOeNn+Rb/C4tChcQsa7WR0JRWyk8tKL0W+2J8flz58+lBbWyvpq7iT/icodvLy6vxSoI3kPoV8AU6zCCcZ4NkOOEt058qkvkSFMHge0jdJqAUwPKIBphWp5Z1rJAwKxSbmNPV3QeGcBSxMqE+eeWFmMRhtXKdAi8eSNeN/7kKEMHLG1wf2p6KoPD1msXy3F5cyfGsFpmoI8alJYpzxtIsmUYcBYFcgcauj/hOIuR7J4GILibuzm4yqX0bXeuwcGfwkzBrbXrRCquUiUjmpUqKrTsJqYmk4ZkeGmzSOfHOgYWKwhIY2SF4MRaBjbqZC0p3RI38VC6csZ0xFEyKvVQWMvUaQlYN+uiG3OodDyWW+KRZzxqKaoQy+eyLOjDOvuMeykU/lICYW937/zU9HQG++7BeAs0eFnzDMEws7QZozNLcfPBRLzx3s14++qtw8lVb8Q7776XU5hdwzy8PzqCtp9LDW+31TxAHYN5FQDuWgT2N4scGVp/NGdDBiGarFNTU9lT4LiBWpCthOSfLJh1lPFMoDF5RgSt2LsAIU3lGIoZhAgCBBPx2o0b8errr2dmpVOuO416mtoQlbwpk5p4pZ+o1jVwWMX3jw4eybiEQkCrwPiIWZb2QmRwkbpo6Fkpk6aefPLJ7IkRkQoKN2eGcoJTJyBRfCQDH+7v+4bsItMCRV6arfz2WonsknjcinOXIzNwWQgHb2n+vk84Wa40X3R3LS+j9XmnIIvKdPVqaY9dipr+LoDiilSanoVg2MhBaFp1CoOd/aqkAQeiOQOTzFfb2IIViHVF2x3J2tDYlLjRj67BfTh+6ngMDA0iIMAxwmsDK6D/2GCcPHsiKmsr+MY6rspGMiuyOYz9KWikF+liHzgs434sLeG/86zaN7tAeV4Xc4N2TSG8HdFp13VdrenwzQj3XSyzrRifnIv7D0bBwUo4elKhX0m9O3ENs6sXSIDm97VrwZAmxLk+CHBiV8gpTJ2mz942eySsy+TkNNcdQYvgn6eOi45zgD/GJjPnQlfRvAin+HNLK4AtBTKIkWmFdeKL3+Jad0MXzG/4TQOoztyVLijPKSx8zt8fCITCjSzbkIyv1YjVU9KVNOX9v5xA2Nq5JACmMbv086sgIE20g6p6NAUAq22OagiisaUTwmiNiuo66Mwx4SbxoEHWMP9gVsNnMnfmZ1N5EaEpapzBabXtEnKXyYzwqwkd62CAT2I3Er6GdnCTOZydWaZ1/kODgwbp7Nkwg9LIuYIlfXw2gas/p3kl8DVHdQUEYKYbc74E0PX17W66h+VhNlp3d09G3h3q2o9AMLtSUy+j0ZTre4VlwI+C7zMif+f2rTR3y6BPIgJYiEgj0ynKKCdf4b6bbfJ5CcPnZGC31BJsBrFEqgi1DZ77rvU1j8Mt68N1XQePftvSvW4SjkTolpO0osElIoORzt1gOQYYj6CxT506hbuwCNNBqDzvpLlT+OyLaNuRiZkccbrKs3vgcs3vS5SmbsNAum/udrPavdnUUIsVoktjSnUVAkicV3G/IYOV9rkbcK0yHwKX09Gwxo14KDW5qzg5zH4WC2ADAa4FZtuc8s1xNGsw3Cp1cLZLBzEJrrMnTkc77mmlA7RowALCy8xL8we21ea4N9ZxcPBowtl4i4yqQpEBhYWxGOGsUBdfJi3N48KucFxFEBooVsA7w5cBxdnZeazVkUyb1sR3LRIT8jYQnuUgOBnY74iXtA7ZDFBrlcj8fn8Dweg6o9K7AsfuTum3pIN0Mw9pRteQQgs8sysAnHjXc2H0YYFR7mkp5Nt/wW19Y/XijuPPYagqCAcrCfMQ4sld05CKwcgGAEWgvqkms1qGGiTT2v1mG5I4qzWL1IyyAxVXC3Nqf3PuAL+a/2twOyqdYkrztMK9KpHjKs1O0FFJRXa1JvDznb13Dc23jCBw1qAtELWMj74EURdzNNRG3SHD1SEEBIhTnfX3defksM4FaE7FCs861+IeFWrATTh+YjgJ2CnEWxoQDC0t+b7t0H3RrETuocUKTa4mcQDYQ0xTTUv9TAVfjovgJYWCz5TLoXvNORMMOLU2NeKKdBRAcj9EZgajRDZwlbFLBGfQk2MSE8KnJII8+vrhuUFE250LifItYe36ms20G75MZu3GrbP/exM4NvD8i089Fd0IQeMcq5i/cxD8xDymMhpwdGoO+AADXIBVzOEptO6417EYp9COC1iPq7sILrR0m3NRIEQbTMpqdoDVHt9qjMuXTsfQ0b5o7WqN6qYGPMxGFApugTMt1TRhNTTGQU1DbFeAq/rWmFtYj9GJOZgegQldOBXcEoJgyUQkrIgpXNntLWjioDbW+d2FS6U4rZEBac8WCsDYyeAA7gnwk5kVBHYdmhVrwFlLaXl5PZwmzV4XR47KgimceNZch0msTV0+J8Ip8mkq+fZMjOAOTuMOTyM0PZpFOz29EKMIC91Q0a4VKzMr8NX2WjmuGSJ7ag0ZsHcg3hK0qwDWfVrf2kAow+D8iZ/MdoRoYBMRnAKgyFy0J8rv+A0FD8/LR9Q7ezoOn+XA9/+SFsLG5tr5JtONnTrNrq0sHEDb9w1zK7FNjMlJRwGwSTj6e1YifVeYwevZH69EO2yc/di1EnmCZI9n0Nj8NnsMccG5aZlFBplaudrv0vim+urobMZkR8N0tsBEEHRTHb4qpqlrFNbyXAWEWmealwCC0ddhdPMHLOOA8ncQJI6rX5yb4d4S99AelOWYAycOXQfh9lE3IwBqAKpzBu4jaMo6TWd36mgiS2IRJjI3tJLnmpoyIT/y+vsuDu9mcozXeI7CMiovA5vPkbMWJ/p9Fdj6nkSkRWK7fMcnPsT8xZJzxX2JTa1mHfyt8LAsn7NyTi1mjobT4DU1mUYd0dHWHCePH4WJWnO5vRrKGO7rjc99+lPR0dqamlnTfRUGNN17txKXrdaZkfbj/vRsjCAoruMyXrs/HjdHsR7mV2NsaT1ujExyfzGWMKftWTIY19XRmhPlDA71IUSxbmjOEub7uO/MLMb4zHKMYN5PzC3FHCb4+KLXHam6E9Pz67GwcRDLvLS8VxGza7gU1Onh5EyOS9nlehUW6zim+uq6q4btsRtLcUWvWszu+cytqEQKavWZpCXsnHS16GqMWF7ZRDNvxiLMaY+JlsvefkGhKr50G6Ap75m81d7ZlVbz9BzCKoOh67gnM/m+6d4GXrWUxagxrOwpoCyDkFrL69DUBkJheX07k+wMii4rHLBWTdRbhU4VXjK4K3DnilxQC/owN3kv05ytIbg0vmXeSDErNTTCfR/OrvJD3sselOL1n337O7/92/Vd3d2XNL1dekz/xYVEZX61roEYYJZLsrtCj6sxO/gog1pAWOZ2cQ5wn8yo712PNC6YjFZZb8o0d17kyPiuVtxA2Ub2nWyzrprG7m+isRriFFrl9NHeOH18IB575FScO3U0Th7rj/NnhuM491xy3kFSZ0+fiBNHBynHBVMacCdWY3ZmClNvie/gLgAk4Bu7MHSOnwDo+niu72i8wpWf55D0mnUHCBaTWEyj1scWkaOjYzyHtkC7FLAX0aBaYLgpoWG8AiH8Zve3m0zqS/7WbfBdz41oaxp++JmK7PIq4gZZHuVLvOk+QdzGCuy9sF/cZyzLo8+pGRUk708dz7ccxqz9oLVRdFVWp1l/6vhwzpS9hp9uOq7a5sLp0/EClkINMFgEFguYyyZV7YPfcUz1+RQSMANM+xCr4QFuxJXbD+Mn716PN6/fiZ9cuRk37+C+zQlLy0VoN7WDj07qUAvTwuQIgIlpBArC5JV3b8ZrvPPKO9c5p4wbd+IB5vc4ltbU0lrMLBuvWo7JBSyC+ZVYBF+rwGJyfjZau7viyMnhmF9fiWmtQiwmRYGDsQS+bdXkn5ubBY4yFQwOXBfm5zJIKf7tWtzAGjJxbgWakNEdbauLVnQDK7+rckIdlZtZr3atA83Em7A3NrMkjVGerrDvaIGYoSvv6BIUMQPzUIwPbKeQmqMet2/fifv372X6uO6vdSoG1Uk3hYAvktUkDf9XMRfKqLjmM8aiCmtEOvDGBz0ShQJx+wsLhMH2nvMdnR1pduh/amLW8Z+LbOzAWKYsK7kWF+aQzJjJIGcHJtvBrHdXMzv//srKUjKji74uIaldnEPtrey1v9no8crSQsxMTQCQGRqBxN5FCs9NYP4vRAveyHB/e5w73hfDRzri1LHeeOT80Tg60BZHelrjSG9bDPV3Rn9PB0KkOtrRfi4cY9KMWYYOnjLldmUZYsHHt+tqenIylhbmswdBk9FuIQnC7qWe7p4ErrMv4dDEzOxijKJ5JianQX7RW5HRaAgltTBATybkO6AlYZcMD8IkkoydUF7pP7p5/oE/aQygQJzl+W52aSJY/LNsmdtrEp9DbZPRZXrwYhdnWga5qQ0oG+b3uxJd1pFnXRYNTOaIS4N/yiuTrhob69O/VxjsHcgcWwjzrXj07Nl45tKjUYnZO4n5q4s0j/C+Nz6Rff/bamqsgXmY+yHMemt0Ot65PRKvXrkVt0am4s7DKYTCWIxP2X2MYEHTT80VQmAV2Xf73nRcuTkSb9y4F6/ffBBv3R2L6+MzcWMcBsFSuDU2jRUAjdTWxyzfGJvHFF/dzjkc7W5cl5Fp8Sc/+5moRvAvIPh3odFtYK5A2EepVKG8dLlMJEsm4T1Hp7qsv0J1aXExMablZ8Dw/sPRHB6/xTPqLBkumQoYyqB28wrvJQQkQE0cKNi1AIS5jKcF6HtagOpvY2l2PWdPA+UYe7C7cxoLa3J8MoXArVu3YnJyPAf1ZfcwCtb1PXJ1bC1xyioVSA4D55gWAh/TFVWhGAj1W8aCiu5rOOzQKklatO3sf2GBUFNRf97ynEHYfPblRZgT4tHvnueaWr27y5z/2tTA01OTVHgXoEFc9hQAEwWGfr9S0ZlqNdV1HWRUI/VqJpeB60XKOx+C02LV1VXFUczK7vamaG3kfKA92horoxFroa2+MuqrtmN67E4sL0xg8tZFR0ttCoJefNJ2TP8FhMoqzC8TzWJ62X+MpZPzORr9L7p6dlNiG7g0F6ERBNjd6Ig2cWm3lnEAo9kuYOs0biMjY9llKDIEvoJAapJp399gYrcUCBRU5CkUJv2HBUK+5QAW3ldoaNwXw20LWhKZOVoSIPpe5k9AIAqEjKVAgJZV3vfcb1i69SktCssyYOm6EzLJhtYbz/itJC5gpEA4gZVgvMI65ZobunHU6tEzp+PpixeBcXMKnSVwWI2l51gBZyNyqjvN/tk1TP/F9RjBIphASHh+A6Hw1o37cfXuKMJiKibR9A9xDWT0hzMrcXdyPgeYKQAeLqzHHdyDhwsbcWtqAbdjI9bw3xc3ce0wo2fwr0dxJWbxz1cQ3Jrk9kadOHUizl44l349hJVd3FuYzXtaafw2jpPzJ8AoxqGSQcQZnKFAWKMc4z4mHtlt6Gpi9x7gDjp1HHASL+mr854WWQ6K4nkDiZadCUoA2e5Rn03pwm8ZTwtTq9LEJMdOOIeDM4R5zTEXLhfg0gEKKvfU+BRht7LxJOf7VAmI37RspFseSBriO4l3TtDX7Ga1KnhQwCgM61JM8MNZSRu+x/YXFghoi8ckPpmmHYJYQijcvXUjtjDNTGVtYM9ViiA2V2zqw/cUaHw5G9Xb2xPHhoYyQcguu8EjgzE4OJhpxTkllVBjM+AzNDgUR48Ox9lzZ/NZhUlXZ2ucHB6MYfzO44P9fM9go6PNaqKtpSFz6ifHH2L2rUgLAK+CujRk+nL2UFBnmVekO+vRB9q36KaTUZ3eTXdB4Mo4uxDWIlpjEvdhZGQ0TXJTXO+PjsbkzEwCXfNS2IqMPAp090SWUtjgEW0TCfmUTKuULphQM9RnuJXCwE06kvCKuQKtp1ds02EwVDcNmBXEUZRTIFimL54tj161DHcJ2W8fP3kyA6UbEK4RegOdtltXwKo4k7VCyBF0RfCKOmA9oF/j8vkz8cQj56LWdQx21tFgEBqwMxovo9kHb5fkPMJhAabar66PdQjU+MKNsYm4hot1E+KfQXPdwf24MjIe7yBgb03NxxSaf24TUxuyWd6tiHksgo2DGgTARsYstoQX7alC6RjXMYtSgV+xvxPDQwPxi5/6OHRQl1ZmsciOzAGOYNoywUsaUBAIu9Sa3G9pa892202dsQKAtoVv73wJiwgusw9z5Kj4Axc5sEyty3PG0gwMrq3jKlCeOBAOpqSbeyDxihuD7yZr+X3vOUmQ43YUZjMo1GWsVcdGSA8Kexcz1q3WLenuNA2/CBwnmv2KeKFsy7N822Q8wlGaJkVJmwZEpdkiZqEFjgLQndBKoK6S219YIPC983Zp2SXyyIXz8cW/9rl47OIjcfrE8Xju6acw289lgozdc87d197eyXlfHl1LobGxORoaWzL5RVNcnwtKTKT09OLzszsOwQivK0DnlGpNrZnpKIB60eanTp7AiuhFQ7bHyRMn4tjwcSSs5lttnDx1ku+3Zv3sZlQKJ+JAYhPEP3j0aNRRtvnqIkSfUqCZLOLs0abrmj3Wg+AaPn6M8oZznoJl3JdN/PLp2WnM4mLMRJksk8QFbIoFQQvGlAMhnwwCep6MCOQLBi0YtkRsMjLPlVLfc6+LMP8XyakNIGReSoKUYDQr1RhmKSocSoY3iGsswOeL72mpIh3LjWsS7wQCzp4iLYxFzFeXzpOY1tfwzUdd4OZOVNU2UnnahUku4RujqqrYjobqg4zbnB7sjVYXbtlajcXZidjfBt5oaS0HXRK7Hrepvynoi2hfuwMX+PYYTDyGbz+CazmFhTGCq3YTk/k+ghY9G1v7FTA7MMNSM9/BrkQO2XaBo+LBh+Efvv0qbh4/P/r0o/HXPv58HO/tiJ1VzHdwX4nfb72dIXoLfGn9SHcOaS7gXOwKdMyHHFxnDoypyMVcEWWMBdNfwcGvYiGXAm/GZUwOQ7zH97//UnzzG99EWNdSFpYJuHCIvTEBadDeI017cwrEr0LAVdFNlTY2kQICuNgFbo+RXdp98gP85AvG7eQBd/Gv224gn6KKrkgEu99Q4LgOyQS07LQBc7g7uiKOzNQNtq3WWNqSSpO+pIu/yHb95s1L+lXTIO+tN1+PPsx611w4MTwUQ0fQ+pj8zZiOGphm+4H/aFMo9PRHe2dPHBk8ergfi8GhY9HbfyTPe/uGYNi26OrqiyNcb23rSMQ4nl1E2Sft/c6uHgRMb5bRk2nOHdHW0Us5xwBOIwRYH/2DwzD+yTg6fAqLoB0t2BKdvf3RRJmuHWH55ugPDZ/MMvqwUvqODMURrBG1ov3cW/jLG5tr2c149twpLJWBaGxGC2zb3YqPDiOJiEwpBZwe9ecyl0BmR2qr0QvGL4jHvQwyel4gpDgmoVsOyElLgp8ycboJ7G55DgHaL+37Mv/aYd+01tj5CxeyxyCFKDjQipBw/IrEpLVjfTRFvWduhkzifYcSO1Wa8wDYb76EJm7t6InT5y5x325WrQTrAmarYIu9tWitPYjnLp+JFy+djSNwZNX2WlRgLeCpUQ7foNoOgdbqWsViM9IvsW7RNhl8CQG7sL6WA6dWsVBWYIgVrm+imnV/zBxVezldmELLPA4N4koEwe7mamwjCKp2VuLM0S4EwTPx3COnor+ReqwuRT3KoB6mb6U9tftYgOJpC2JE0BTLxAE/4OzQZVEhI21s7cX84mq2HWJKulPIZ6wHuOZW4g/Yi1+TzoSlM0o5WdD3f/BSprpLD0XQUIVEI3xPeoA+nHdU/77IVZhLoaHZb4+ELmsOiWdzAaM+XGfXBPWrKgy/JR6NF6XQpfKF+7GeVoBp8KtYNGnBPhjJAVgmXakcpTGtloL2DumJeiVd5pWfcfsH/+SfNF+/fv30EibVMfzLVYhxenoS7d+acQN7AsrhnUoiTS6TPbQADM5pjiJTU/q2dXSi2WFIBIXMX0ejl1fWkdACxVTiGpjZhVu4V6dZXJuafE6T89Zd/PcHMY+55QQmU/OrUF5jdPYMIjgaQUgz2sk8iPpo6ehm74nO7oEcNengpwFckX4ESrcWCa7LAMLg5OkzEP/5OHfhEtf6kNSLGeGdHB8F+7tYQ+fisccehY5AHQRp7sSOTCkz087SQsgg0iHRiMXytERCcaFg5kIIQCcQirdl1JLR3bJHgs1r5T21nZvaPzX74kL6vbo0umZ+f2JiIoOMIjtNYv583y3rwW5SleMvDiCm48eGoxb4rgLPZRhifX07Xn/93Th55mIcP3UBxoEY+cvodlbJPJFdzHJcuKaqeO7CqfjUU5fj0unhqImdqKnArVAYIDwa6hHmHHPxFKFEYXsw/jYEuo55vAOTu3CuAV4ZKMc9cN9a+/yOz/KMeSa7uABbq8uxi2DZWl6I/o6m+NSLT8Ynn388zgx2RUf1XjTubkQDVkodblYLpbRAR8itqIJBbWONLoP9hYJYIQ4ctb6KPBC0Ol9dhA6ltTK+kBoUwNsTJexEQQaF+dM9bjRmAKOJL9Pe7z24j3DByuC+lgEfSG2uMBc/Mq2uwyrC0LR85+dQa2vKt0Lzzgol3oxttbQ6AldrRbiXg+qwdgxGCi+OWgcrwNIVpKancD90aWcXcD2WU9i46WYqAEoX6RCR2XZ//4UEwsFuxXkbroSy39oJIczAE6lOkKE4N1vQHAMbbz63E1g4imx0fCK75W7duRdX3rsaV65ej3v3H6bZ5JTl+jnOxHPj5u24eftuDpF2XgOtEa/fpIw333wn3nznSrx75TrHa/GTN69kWvRd/M+xqTm+t4vphWWy526qK1oIgeG6EeNTUwiR+3GLsl0azkxLxz0sLLoytFH1JoC9m+MLzBw08OkgGgOldol2YJZffORCBjlpKARaYCilLOCUh72UVgJtL5m6MNu9V1gIoqG0GjxaVnFPzVsgLBmP68X94t1dTcRk6sLqcBMPmdXJcWZ2Nue1lFDEkX3LPue7ih7b5mZ9JOYcw+9ALS/CDLpnCrea2oYYH5+OH/341ahtaOaaA3Z47zARLFU22r8SK6HyYBuTfD06G6viZH93nB8ejCOdrdFWVx31lTA+FlYVwrS2WgiZ9qtm3kPwLGKZrGXC2C60Y1e0My6Z87AHcfusGtlr5oNkzscOfjj7wdYa5VfGowifz7z4TDx14Xj0NlZHw/521OxtRjXHet5vhME6YPBzWI9HG1vTWujEymyvqcOCqUqazWB3rYli+uDQLswN68CgBgMP3QUZHyCZr+ERiIo4ocZmXMhVvxAMBtaNq3W085syeT4phGd15+SHFCK2K/EdaQVlvAhh4wrgra2thZuAQrK7vbWtJY/2Jjjq0kSoFAhccx4GXQ+T7RQorlNqNqMro0sDChe7/VXITt7rVAD2hkgT1qGomunN1lX8/AW2uv3qS0pYk4WWkWxm9XX1diIN17kLAUKIdZhoLvCxisRynb9Jh6bidzuRhYuwrm84H99yTE6Mx717d2H0m/Fw5AEEupgAs3IykxrPvn3HEcxB7AYA9deX17Zigf3B5Hxcvf0wfvzme/Htl16Jr3/re/HHf/r1+A5+3I9feyvevXY7ewFyQZf7D2KMbzy8fze1p/6UYxbs/rx143q88uOXY+Thg4zUm45tF5ALcm5hBm5jnrfAJK3V9RBTQ7RxXoGGMa/CRT+VrZr5CVCxrEag/jJlMrcE4C1oCLQDE5labSIdyII+CxFjXTVCOKkZD8spiLEQABKUm0IjVxOivBYIpqIWrWZAD6K2q1Qi9PmMGfAjZ4FmF/FeS5dFplQ72x1MfW6h0aYhtt7jx6MdYrx1924cPXEizl56NJOBHBS0y/e1ZNIVoGDzSFLjGLkFz21N1XF6oDNeeBQX4vLZOH+kCwZECOHL19FO22a+qUzgwjTpTlCe8yfAVTD8dmACRH211uUqboQDpKgfTB774GN/NbqbK+LcUFt87InT8aWPPh6PDXVG5/56tGORNPOeos/EJjm3bnM36h5MRf+D+bi8WhE3/6c/iLlvvxRdCytxGuHfsk/dcDta9G8OzIvZiR5dLXCaMQHbC0zraivj+FBf9PV0pkAocG0yFxq8pyMeeeRknD9/Ij716Y/GL33p89DUAuDFUpMigLNd8nW4TSYIibtiHIF4rIEXNmHqVb6lANzH3W6Jrs626OlupxF2Bpu1CA3w/tL6csZhinEkBzE5Mx+jE9O54LDJTq5kriu5pvuBIHW17e7eLiyW5lR2HVjkCnuHbueapeCsQCLKJrv7/wJbTXX1xf7e3hxLoMRycMmZM6cx0asx8x0WrH8Gg8AMdivWI30FCHBI5LeYksrRgFBToxNeUBlNREzfbd63l6LFfHaYo4EGtTQ3RnNjQ07A2oCUc9IVB8mo/c2Ucyi0+fTjWB6jWBGOnHRqNWdOHp+ajQej9o0DJHw1u16MOGt+1dXXRaPJThxlSvMjZmem0x9XCzuASuk6dGQwzUETp+oBpCshKwTghMISSGaFSNyBbQYXU+Jz4fC6VJTagvu+I2Pms6ktgJcEKOdSN803hYja3Gdk7PctC861CLic8PUDBq2KYd0QG4xZB3yr7VunDhKuz1ieZ9bNzZ4A6yZxpnYENxW0bxOYdg0cizWBW10bH/3Ep6OhuS3N55VNCahok1FucZwanGv6ym71NRXR01ofT547Hs9fOh2fevpiPH/xdAy24PoF2nt7PfbXlqK1HhybEZlChXYAb492adY7BRNCYHdzJao4tlAmr0dPc008enIQQXAhnqPMy8cHYrANUx1GrkKIVCFQzVi1C+4ASVMBnLRmXIl8HwEwtLIfs3/+o/j63/0H8fX/5u/H2Y3K+EzPsRia3YhHNivjqYrGGN5AaGGtdjfUYWUAf5jKrm5jJo6xcFJcXULHNRRIOEi67O7pQjCrgbviX//X/7dx4vixtD5AbQYwFeopjKmbTGpAsMCJsJPtDzLvxbwCY2+6IMYlDAobJNzYQVhxzyD4AharAUgtat1qp7rTilbI1iJwjTW0YWXkpL0IF2eZsnfOrEzXFMlsWcpVEOQ8HtRRF9iu5b+QQKCI80bonRzDCmSfqFFOWqb2P0B7YJzyQbMXucdXzInvbGsFMLtpHgoKl81WQDjVeiPP1SipJFR9c4ijAUJ10tHq9NtkDlwBfDI4AYDWpUBKwoSZMvBmdxCWiRpSIjXKay+GJqCjyuYwjxNomE8STfbjUjlNOYWDyHJrxad2jgN960YzLXETDDY5WWoFjGY3VyX1EpI5d4C8IOY5VZ4XfzAwvx3qm9aAUGeX9q2Xy3n7gr+z50COpM76z+5Zhj43f0LTKx5T0FDnkojUYPb25GXgkDn4EJ/92hScEf4UWmpwy0FrWVrmP/BJtZ/CL6fnoppNrd2xvLGHMF2OU+cfixc/9gtYA7U5EGcGLeRQZzM0HUeiKZ3uit+hAuJfvNbCmD3NdTBVTZwd6olnL5yIp84ei6dPD8Zjx7rjSP1e9NZXYmUhcGsroqO+OtrNHEUxtCMoqmHuaiyCLq4fa66Oc10t8cSxvvjEo2fjU088GheG+mPYYebgoYlvmpKeXbDQoPUpsviqYhN8dZ48Fr2PX4pJwL0CLupqGmN7dSuuvPJm3H/j3dh7MBmzP3k7mkdn459/9Pk4i6u5NzEW7dDpkdbGaKEOZrWaECe8mlFOHBJfot3eGc15mV73y4loDXqWK2cXgl/JAV05/we0rrWoQChMdl2oGvAALFrbkn7V3pr4YDd2dp1nwvVOUFTQsIlPZazIo/M+OoivnITHbntnfe7r782EK+fmsOveo4onZ/MC544pEm+6SWX9dmmDNfqZN+jm8eyjP8yvHxoaQprVJ5HZxiRfhEJ9o1rkALN0iYu7aH6zAtHoM5OY27v44y3R3dkeLTyHxcs1NND2RizhWkyPmUOwlNd4LZrVKOmf1adZXQMjOiKuo60DE6sTqWj2liMgkeAgq9DS7NRQIbCAvypTyyDuBohMnnIsuzVODmOzr19k6b/Z5eMEKk4t7lwJG1gxjr50LLzzDioEcsYbys0ywEh+UcxAfDJzeb045zQJKR94/7Mysz0K1smyttCKCpQcVQecHC+i1ZWCBQRK+JamVWDXaKYw565FwHWOlpfL5/G8Ofp+3xqpEaxbycAmzthf7mpG+1Ebe5X1cX9iAa2EJmtsR1g2Q3TAvwkrYdEcfMxXg24G2yAf6yJDpBtCHYFuavdKNFotuGvCBD7a3ZIuxGeefTQ++9yj8eKlk3FhsDMuHu2NZzGzHx0eiKPt9XGiuzlOdDXH6d72+NSTF+PTWhfnhuLJ4e54FmHy1MkjcYpneuurog2h2MC3KvmWrXN+TnMxXMUrCZ02OS38TmtTPP+bfz0m2+ri5d3FeGl/KV6L9bhWvR1Xthfjx5P34qU7V+Jrr70U95amorKuImZuXo3Wva040YtWrZRJdqCDDQymSpgW6xQrtQ6BLh6L3qLC+tNntwv4d37nd+LO3TtJG2UMSaZXIHh0UxgIfy0+ScGg40FFDS2pTFpzghUDjnZDzi+usJtDsIoicRCeg/vEM7iA51SoHe3tWu64BViyKDi7oKVfrQVjfAqJFN6HwstRwGX27PtWJ/X5mQXCb//2bwPxqiGHsNqfuY555ZjsYpooia0ynJbbIcL6KI0Az1jDFqbOEsDaXFuL7Y21FBLjoyMxgj9v5qCRaM1Fg0YmNy3NY/4/uBN3bl6P2ekJrm9hyi9mzMH3JsZGY2ZqCqm5Av0hSAQeR1qXmtEZgheXl7IbZnZuLh6OjMS9+/dTsooMAzWygGnTG9RJN6Ieqen4iQfU6e7tWzE/N4tvtx7TMzP4ZvO4IZOYazwPwkRzSlcZACjKbu9v4vgQ4VrSpSbwX2n+l4RSHsvrMjKHfGeX73R3d8WlS5cyUKXfmWaniKRc3QHTxjXdzVw04NWkMOt1Ne2uLDeJzrI0WyW3aivHDerulOXOL+Bw9fqWnmhs7Y3JWSdRBY5VdXFk+HQ4a5XE2dzcnhl6jrrbVSAgm7KuWk1URmtLLe0cgtZRZtB4qkKI2dPQi+k61NMex3s748XHH4lPPPlIfPTRE/HixePx3Pmj8ZELx+KZM4PxHALg44+diidO9MZjx3vi4nBXnBvyvcboasCX319HyFgmezUaHyujFgVRodCj/UVd1H4ORquM8cWFOHL5Qhz/zCfiZkdD/BBB8C7C4UZnQ4z0t8dYT2uMtDfEe1U78T9ffS1+PH4nDnBrDvDVG4BXNTRcjeVSixtTy7cUBq69IOYVBjKSvTzCeWBgIPrZHe0qzYnZEv4yp5pa2FjHD28qAkWplpqCfX6uWAZRnuJWbKxjUSNwpTWT69rLdTsOhbtZmQ0oSye68RndDAVBWs98z2OR6qwljcXI91OoSDeHVSnr9TMLhKWq1tOaHKdPnUyJJ1H86MevxD/5J38Qf/aVr8XXv/6t+M53vxff+s534wcv/TAJwxmFjh0bQpLV8bzpnfrw1bzfnGMZJsfHsuvJmIFzEtpzISM4VNW58tK90D+k8tKz4x0MBDrIyKxB13HYwwrYgnlXEET2x2u63bt3L0YRHkZf1foyn4zhQCUj602Yf5ggMTdnZtgiX8HE7FLSqgENLDo+YSMaYUbLHMOUvImguHv/XloLQlPNIKfrI5aIzkCiwE58qQVg8MN7Eoj7h8+V2u+bkGhuA0+6ViJeJI6NjWQZPEy917KtPorPlUKsw6HXlFHDBxuAa6MWVLoISZJos8I8NG5jGdnFBFR7B4aioq4pugdPxqlHnsLDr41RrAOz8jS7h4ePw9G14YK5TnlX19oZI5PzsboJDpN0HHilZVNYG5lzwbcq0NIVaFA9Um4Dj0LzOIitlrb14D6e6G2Lsz2Ncay1Ok521MWlozB+X0uc7W2OCwOtMdB4EG2Vm9HXWRd93Y24jsAXYWCPhjGnOkz5etySSlwPLbYqXAQtQgUwDc02GhAen5mLbTToieeejZ5HHo/qvhMxd1AbCxX1sYkFVNEzEHsd3bHT1hnrja3xo+vXgMFobGGpGhNrgxa7sGLVwqbRmwgn7PW3E6a0bA1L2UC0WzeuZndPD/dxaxthQnAhvUsbwkkBYg+B2t53pBu7hqWvDXbbYCxtdWkZZbuWLoEMrntuYpLCxaUOcxoBrhfKRguuOYWOox6Nj6mIFdIKDi04XQVpQTrSNc4ubgVRQViHtJi67Wfb0KGnJTQ1bE93d0o9E4RMkbx54w5aeCSmphfY53OCzuvXbmR/qMkvGfjikwqRnK4datFvsjKa7/pBTjjSqSCACdV2nfhEAsZsOom015mX2Qf6+rML0KCjDJQjFWHoZQSCuwDRjSn8rK3oRShdfOQRiPxY+lkzCIxdvun08L1O19XeFk08r8lLcdmtaFBoYX4hA4tHjhxBAtfEvQf34uUf/zhnW0oJS91lfN/xXBPuAKEn8Rsf4QI77MMzmaEIxBMhvOCu1layq3m8l34eQsDnW+0ugrDHR0ZjByLREnASj30IyrKNz/RCHN3trdEIcbiM+vDQEd5zCC9anrrYZWdwSdhKfPr9xjDsa69tao+O/uHoGjobG9Ec98YWYm1zV8c4A1onThyh6tuZHrxXheDpGcRSWsP9QijtQ+BJQBKUW3HMdF0nwqmlDmppriuWdDCK3iNu0476qv3obKrOAGRXc010cd6Hpu5qqol2TIqMKzhNey34cEp2PDS1tARe34ggQFs7DZszJgFQytQ3RigAl0LjIvL4/jx0uYk7dObSZd5tiwunLkdDVVtU7jfExipWRlULdW7AnazJ/BVMpXgPBfXW7dsxD9061d/Tjz8dHRybEHQqLXnQdvgdcWo8ocz09Jh4hBnNH3DdUeulENClcPM5FZYxBwuy58z8C3dezQF3BtENaEqPvV2dOWpYLS+NqVgVVI4u1nVWKXjNYx10kFYBdXWWc3cFR04zQMWsq8rJNpSp8e/jzrbk2c+w7e5vnjYhR+npBCGtmE/nzp6LZ555Pp597qPxyCNPxMWLT8TjTz0flx59Mrp7+zOr0H7yaojEhVn6YK4GiN0x5HX1jTnNuVpYIaGUlHAkXmut6aNQSIkf1SCmI446BXtHV0rsE8PDcRwmP33qRDx2+VI8eulCDPT35qSn3Wh7F4k5ffJ4DpTqQuMe4d6F82cg9mMgrDMGjwxgwfTE8LGjceHCuUyHdn5ENazdNjKzvQsm7VgPgScyHcii+pMh6hEUDu0Wec7l0AQzyYAydZp6MJiszwsAHbcoA6Qc0fBGd3d0hzZcKmyPdmuL803KW5xbwDUay2+IzOyasz7cU9MacHWNgiHalOshcO0U7ThCe1pgGvv9rVvRpw880dSuP6AwOKioi1v3xmN6cSNuPpyLO+PLseLiqjAP0hVh2xSDA10Q+HYG5zapfv/Qcdyk+lhYXEWDUlfUscSVAS1pKnfOqYfBWgUeipvdtjt/oz1UYNHrEiTPm3LbiFXY0taKxdYUDVhtjquowzI0HuDgMwPXEnkGX6GJjMMkVyownLuhSDRS2KW1IFOgPHY2dmJ3Azhv7cexoeFwOXtT001Is/dhC1gYtHNRYLvw9oBS37ETMQ5dvjk6Hu89QBBDdceOHo9O6K4BWBZCCeEDPsWpWrYNplf5qIW1Ds0GNAFJOs5eHKUZm1aAVoGCwWHqCoYM+NKWHly8dixuJ9wZ6OuFTvtSWTWgLJyAR/wqBNQxVDgtFstV++sS+G0tA+HkN3Wl3u894h3ve06Fef0Da1akvW/ZUt+fWSDw1ikFglF/zSbVo6mljY0tMXBkOPr6j+K/9kdv92AcP34mTp05FydOnY5z5x+Jc+cuIDAejdNc8/dFpLaZgSdwP84gVIaOHk0gCqjyaAZWX38/712MHsw1pb5dgPZsaIrpc23DUPY6tENUTnLa19sVHfisIm5rC39uZio2cTPWVhdjfOxhjI48yIbbDaP5lZl6AEkfXYvn/S4adic+0YQTyO1oiQ5MNwGnKZduArRej3lsV6TjFTRdO9ooE0GpCq2jvrUgTYYGG8iQbYhwkzo7PyTthOHMyVhdXeK34+A3cgi5C904KGcTIqqgnfBQanwdgSMIwn6IxgVxdRE6zRCl3XbhjT64H/fv3Ipp3JvUNBBOsXAKAm4HnMHI+weV0Q/hN3f2x5Ub92NiDkKNRoi/6J0x8aejpQ6h0phEtA2utyCaduDv7MsLSyvgp0iSAgTZLmkqe26SAQptrmmvIHLAE1V9f9eScz6HfXP9a2CkZiy99s6obWmPupYOlHR7VDeYWyGTwfBmm9Jye5FUaoih4rfQAN7+rkUAOKemPUwmaFmPXVydDYRXxXZFtNS1RCNW7e3xB1hEfdEz1E/NdrGI1pOGFTC6lm3Ath16XQVnb968FWNT8wkvRE26Zj25GK+uJpYOz8iAzv3hBbsil5eX0xourhcBZ8uWZhQCmTDGububWaVah6dQWufPnkQB1kc/1mwHwkDBIONrMbYiJHWldTks2+5D3Ux7LTzqLrhLt1oE9poVQqAQ1rVYkx61SNMSoE5a5l4p3Q5//8wCobpy7/T2Gv7Nyjwm1wJabDKmxu7H2INbcfvaO7E0Nx4rC1MxMXonJh7eibnxh7EyOx0r8zNcn+X+TGzDnAcw6v4myOJYCyk21e5FW0NV9HU15TwGQ33t+JoNQGw1lmbHY2N5JtaXKGdhMpb5RsUu5lzdAc/gHw7ht7XVYCrzu702jva0xImBjrhwoj8ePXM0BimzqXo3BihvuLc12uuh+ZXp2FlmX5mJ2v2NaKzCL95YjOnR27GzvhDtLgpSCzBd53BjOfaoa38Pfu/JIb7XDwEeRC2EXpXuwR4aCtMfDV+xtxUtSPM+rJOGvL8dNSCgCmug6gABuoNfiACordyL1sbaHBxUW7kP41Zn7r/MWIGwaG02QQmi3loBU1sws+smbqKNatEendEJcTrq0BGYZjDYG7OzgV8Kbro7WqINtyE216KRsvs6YQaEo8HQLYi768jxOHL6IoJgNRbX8GNhLAk0k20kErRcEyarwbnipz0eFMd3jp09HyswmunlZe6BzOFw2mJQlz+BBb91a7QGtAr0bRVq3pcI+QS8XIdg0H3xBtpOKwtiz54PiNTy9nYKi0mm19Wpwx1xSHpdrXkqMATCOFe+QrBoIaRG5Asuyb+2sobJ7KQ69u83YK12x+rWaoxDg48+9XSmzWc3OQLPkbK72+vpz3cMHI3eoydiFmFyb2Q85haWckCVFk1NrRrZ+ITWAe2kbcWkOMVsz07Ga3C7EkWisvIZ59m0K9LdtiesoQnfddN6HRoYSAFgjoLubmNTQ7rldfzW0iqCtnwXOKYQAD8eM4/m8Lzctaic+cljWlS8Y7BXa0ThlBYWeyEPgGxeKyyFwpb5GbZWrGdn3HWV4BcePxeXzwzlh+w3dR8aHKQC1dnzYNDvYN8+16a85oCgxcVlNN8G1zXHARgS9NSJIYi8iwqiSdTK7BKnKZoLC/MgyVmTkMJJgEriTYigOrp6OnJYdQOuSw0aya4W/SgHr2QyCOXZZnPii6HDMC7EYzrnPOa4Ejy7IiG2GsxTJw5dWl5FU8PY1Nep0V0LwvZV7eLvbdbnnAuf/eQzcfHMkYxtKLHt+lTzvvDkJWBQE0exdAwOXTg+mPEBTd/FpZOxsrYYtdTVuST18Yp+6WJQjNpDQtIvbMy6YC1ggQnnrV2siLVLaZVofQwdAVZPP57p1l1YRQ4/f/bJyzyzkhPCnGociLoKs+WW49RQJwKsJ85feCS2atpicbs6rt6fjPvjMzn9GBDRmUCQYb4C8yra7uI3ja2dcQBR695omcjI6/zXiLtX29KJlbAZPZj3tfj4BzWFuZnmEsJFc1o8ATb+16cHxrzvJKlums05v5+M4R/PaV2kW4XQNNqu62TQLgMYul2U7QSsMkQmvgEz9yLr0jZoi/Au71UjXCx0dm45Wo+fzJmcDhC4Z8+fiz/7xrdzUpZ+XKXzT74Qb/zwO6nZHaNg2nCmcVN+T4eBwS3aXRVt3T0xePpUbGeqNu1C8G8Da7NpFH4GFR1QpCZvb7ebrz3mVyYBm0Fsx2DgBkN/MqmZmHtYtAbAnQHMLlPn4zyKklmYr4nmVoQXAqeprRlaqQM/CA5zdKQL3OrqmgWsg8KFMihuOnIxNSEuBC6C8EyXCTp3/UodG/MaPPeadI0EyHPnSch8EvBc7MAzMfRTbt/5jguzDPx3vZjkLmHunHv6sGacdZpT0IU5jUZ0rsLamooMbvV2t2HGN0dzUy332/Djm6MbjTWIlnv88jmQ54i1pXjkzLE4f3o4Th4biKP4roO97XGM4zk08rmTgzF8pJu9Ky5fOBFPP34hLp3j2aP4WlgDvR2N0YHmbGtEqxuAwgBu4PsdbUhSfrei7btaGwA8bgXPdXDexTtHejujq70Jk1t/uRtXA6uk0wFabYnYxvpC4ylwHJizurwA0y2jdSrj6JH+dE06O1p5py2ODPRg9h1DQHVCpPuU3xLDtKWlpR4G7sUPPRL9/S7o0hHDQ4M878QvDgSriQak9+BAf5qj+om6PvrTDmhp72wH4dwf7McPPpKLnOoeWE+nhmttrkFLBuf9cfLk0TRn6yAYl6Y7fvIUvnlP9B09FY2dR2J6ZTfeddKR++OxhGWA3QLBwIjyIcJA/7UKZtxdW8KtOx4f+9hHwOVBar2A6XZhBFepDtybpYmHmaZcj4CEZyAy/0FglGVKcmpqtQ5/bv4Pn+W1zFfwHKGpIBHG9oAYQ6EieZ+T1Fw5oS5HBcE/u8sUqd1kTI+Oq8h4hWtrRLz57t0499SL0Xb8VFQCy9n5xfju916OPVwQx7YMHTuewbrZ6alUIM6E5GzfgwjQ5iaYrK4qVpbmwWk33znIvn6Z/Oatu9S5WNjGCWmPDvbFhXNnM3jtwjQOVNJtcWIdGX8IXhk+diwFgJbSEXA9fHQoe9+cCOjSxfNxcvgocOb9uTlc6Yup3R2nMDIyEo89/ngGFO/euZNK7vLly9n+69evZ0biM888E06t9vLLL+cKZeYFOfDwzTffjGeefTZzEBzb4KpWjz32WLp6WjVrKNxjw8fy3Rs3bmTXtpD/qbff//3fPt/Z2XlNzeoElM5DZ5acjcjoJRLGGV+cVRk6Sj/OPlyR5cAhJ5vQVNLEW1pciKefuJx+8je+8mfx1GMX49KlRzD17Esvko+cXFST2B4Eo7SZWsl3nNxEX8lEKAnKwGNqGAmLOhh/0K8zAxH45XMSvJrHyKqxCbWCklNisl7OFO2sOE4ztQ+yi3UN13KZcdtlz4gTVxhE01dzkhcJ0u4lTU6/bVxDTW8uud1PEr9Tc5ssotXh1FhOnDrQP0AZpo8i+S3Dbj7ORbbPWY6z+5gSDjgg0sInNg5girXdiBikCTun1rYd1ZjSzuAU1QhB/PCm5g7qvhoj4ysxt7IZb1+/E7dGZ2N5Cw1tX1EF/jt1Ts0uN3Oowi/QxdmeGYkvfPGT8e/9B/9OWlerq5vUoSnh2oRLtDtyPd76+u/FmZ7aGOgGVw2wPcxo/AQ+ZiuYOc+EJ+8V+RKF/hGXWocyv/TgjMDFi+g3fhcLxwBTsYO2z4QrYFMIE+iMvRQIHoEMTXDUKZr4QOujElhvxHdfvhW/9W//x1EzfDbqYNq33r0W/4d/7/8ckwurEXWNMGQviuVkjN69HnevXsmhyw0IuV/90ovx0ReeRjAuxzLurjMUtTS3Ua96oI6wAV97CC27pGtw/cywVZiqnc0m1A3KNUfRvtnrxD1jC06/pxumxaSVZDuMBexi8e7iEropFIogehF30IWRbmVqLVJHFvf0OI2flnIxDXv2gAELp1rznjkoMr1MPjw8nIyuMHCBI4fH+9sxPE4Rl5YGv8WJz/xMFsJv/NoXn+9ob/0tTbspp3eiEM+djFT/RmQWc/BhjkjYaOkc8ord53P6kwZNmrEctvHJ1Y6nThyLm9ev4F5M5TyG01Njsbwwh+m2DNFs4Zfj2+Pb6XM3g6ymBhgfC8QJMUxmMnfeaLrGkinSjqTTeDQTUjMw/T3NLojfrEnP7b93vkZzIiRK6yXiTEJSyssdBvaWFuyTVxCZEYbbgWAyetusqSejshs80x0xgCdBOwGsQR0FWg4a4jvbjs5D+5lzYXeeUWG/Z0aZBO1EIjmf49pq1snAom3Q76/jI2ZxmrBlILexDldmaYHvw0CHAtAVhFwQpRYhcFDbFjNYAj9847345g/fiJfevBNv3RqNh1MIqj0ETc5zhNkIo8FeFKxRKfMW/5syvre+EiewNp5+5skUwk6WIjPkNPQQbyt1mBm9l2MNjH1oDSZ82Wlooa2VkG4cFMZuCgSTqoqBUMYFuJ2PyUqeIwL4LUwsw7bZW1BaGYUgKJJ8dNV8zr0wRxxFiDDg+3u7VXHj7mTs1rbHU5/6fGwgJKubWmMZAf+1P/92LK5u5cxNJmXpDg4ODUdnz5HYrazPmZfqGyvQ6EOZOl8LjdXRMNCaWncdoeEKVLowjQ0y/E66wOKsCPLV5SQ+pstr2UlzLgOQqfjQu+XYvWgujTS0gmKU/nagB108twyms9veclPp6pKk0qCO/vYoQ6uETLhTkPieeTYKIDMUveez6T6ze12LQFoztuEkvE6BqIJTwPxMAuFv/+1f/0JNddXn7929HRMT4xmNV/IbCW/BxNUflhnMKcjp0kCzPpnCwnvlmnRKOkdjaRnqety8fTNGx8fQRCvJfGtIZidndfp1B0XVeIQIDyBn/SSnZTOG4JYJQFCRPlE1fpAEbpegloSRfQWTo/wkKruEHFfvMe/zvBNUaBL7voM+lkwRNcLPc85+u8V9/UCRbjdkF21W6GliKjhkGANfjgUwdbqJXcBLyLY1NVt++wBCdpLWLkzNpkIDUIaRaplDbWBvhunYjZiqG8BA5rM/ulZAcV+LSQvFZK+9CvzLSiyjuvbYr2mOhc3KuHZvNn7w2vX42g/eipdevxl3p1Zj9QDpX9EY2wc8j1WgmwAbZN2SC6lfyVAK7UIgrEYv7tTTzz7BZZO09Esx3amra100g4vN1YWYmxzLQUp2f1pHBTCFJJMW0W2/UTB++qeHDG3bDTjm+BOf8R9Hr6c7wfV8hnLsVcouZwjfwJiWlZafmtZvuGWAjJaJD4WPw92v3pmII2cfi+OPPh3rtPsAoensSF/76tdjbmk1KhuaM5hproRzGe5X1kVNSye+e2dsoYCaGlth4PpogsEhoMxmzZnEoeVNlJEizPaay5JzPFB/LQbrafe5zCUDr2PlOUGwONeiM2CYWbEGCwF7oSQNDDZmew0KJs1Qnppbhvfc8nxO/hA2XstYC8+6ey5cfE5aUjgpNMvnLEcBksqa5+VRrTAFiBZLBigp/2cSCL/6y5/556enJp91whA/0NPTxweddHQ5GUhXIJNCqLDBNZnOEXu1ahc0klFpzWEZyHRMRDo+VGemFTsaUULyGaVvaTopaJpM0KE8BxIZoJN5ldIBMlNzVZmXrdmoeWl3GGTPtWI9fX3UgqhoN/WjfGhnZxcgo/mczcn+aIOf2g/2VR/YT8+57pDTWdWBRIORWhD6jTK2gk/i1mSvoQ7O2e/iJQoRo+F+W1O3jOjm0nASNFois8RAShI1X5LpRJ4INYbgFPO6SkryXJUJ0zM1ugk/7NX1rbFb0x1blcBuaj1eu/Igvv/K1fgR1sC1+1hZC5ik0RRVLb2YTE24H8Ce9ymI/VCjFrzLzrmUKVMCe6Hg/AX6z88+/3TC3kVDhKej/gy8aSK71sX4g7tRjwZtrEVgy+B2M2o2SRRsSdgKHTYvObdE4dr5rAx/OBgJWEpPheZHsHMubBRARuutX3F+GCs4/K0LIxn4vmnyIDfrOjOPTzwyG8/8wpeioXsoNjLoKLPVxntXr8fN+w+j0hXGgMUesHftyTnT7Z3zkWdta1t7d3R39YYTnRil1841uGuKdEMrVp7fRPFk17PtA25zs/NZb3sXZFzdWqfcE9h2bdtur9nNaN6C7+XcEGy2R3gVQtGVwHF/YGTfEUYya5HrII9piTfmxMB5HebXpfCbCgSf91opHCzDsi3Tc5nfZCjLnzfxDkvC5yz7ZxIILzx3+d9cWl4+q7lhwsiR7FGoTB9YX0hfW+ljBF2mlfHM1NKklRELX9c1G9DKSCb9ciPtzi47MzeVErFccMKcbQNvXfjiNpqWZNePWt0JLpXuuXKTgoBmeM1ADyDlHATyrIN7ctAI5Zli64o49iqAr/S3s7uL55eW1/jNderr6tGuMaDWyMElPG+8wTpIgAJUoScJKOxy+TW+l11kvGcPjM9rAooEJX8TAM9U1sPosN/c3ABxIMAx6j6nAFQAKRQtvwYft76pLSprm6OqoR2Ttyv26ztiu7olZtYj3r23HD9+ezR+9Mb1eO/OeIzPrsfyltoLHOzxjWrfa01EU3zBkR7zh9oNfORP4eOGRuck7TBdnN2NePLpx9InLZY5r0xtmdY+lpqB5OWZyVjHHG3Gp0EmgA8tiUIgCCcFn8fir/hWfsl7XJHw0y2g0FIIlBaEcPC3sRWfL98rtw+fS3NqcS2utfXtGJ1ejOn1g3j2M78cm1hPiOykPS3NN995N969cTsqGpvD9STtlYA0lSrp2G7tmFfjAivLMTEzn/M41jW1RHNrew6nlnHt5WoCPyaKlUwmLUjPCnDxKtyFsWNvZE5pWxoSBgp+77vZVutvO2XIcvO6MFGry8BaHuJOJhY2luUzbmWZCgDv+T034w9u3vO6AsNNnpMvjXXZi+dK54KwSP77GbaPf/yZ/xQJ3+2AJvuLXf9OJnR+tlqIxaOEL/Bz/UZMWweEmJwhM6VEh5yMNWQwCVNL33ppaQ43Av8aoDgN25lTJ3KyVqOwBtDUKvrdWhb2P6tFAj4U+KXLoPlpdhw/kPymvigMADommQB3zoBtJHzWESKwi9Fl1uowyQWTC5U4CegG182g9L5TdNsONYgIS42O4FHgqRf8vkIQSGZU2Oh+Pe5EKmC4qxaNVE/5TnyxjDtkt5Gp2b6T7gjfkCEoIJEvu9h95lJlNY1tMHQHpm1X7Fa3x8TKQbx5ezq+jUvw3TduxVs3J+PBBK7VBn7glslZEgvfFaWUVSFxUS+ucpQhKV14aMLDADKk/8RHUkNuvM35wR5m5NZaPHLpXK6CXdBRRbQ2aj4rSNF+wLUWOI7fuR1NfLKpnv8qqT04EB9+w6NWosfEeQrSwhyWBx15KVErmop+cXsd/JLvKxgUsgXdFMLYmEHR1agAFtAWqemr6+a8kGurm3HrwWQM4C6ceuIjsVGFq4CYs7utsa4ivvr1P4/r90YCxCSMxJN/OXpVa4Tn/I6T8MzgPt5+OBZ3HoygGCqiv38Q5ulG668Ap8jp32QyJwKWNsSvykB6dz5D67O5VSwVZ1e6Ql+md/c9226bZVZ5xjak9QN8ZHjfE1YKhXQJeK+0AHzPezK/9yzb3zK/5+6WXwohBZCCxWelNb+5uLCQM4trafiuz/xMAuHzn//4f0flKmV6U467e3qTwdSkMowzvxRz0BUMopAwqGYUuYZz53xTSOjvUVeYAsBybLfv9WA7XMPw7KnjuVqQi6l4z9Vz7Le1fz7zsX2RzfwFT42+F2abtoFCYC/nOHTosHnlfm+T9wW0jFHMTcA/gOKyW048ofBYwx1YxWrx6Dz+BzyusKisdLopBRLmWgYE6wtCTOKGmCFMmQCSzXba7+ZR4eRejfY0lXcVX1JLJQVIEvIBZmlHNLe0Zs+GORw5o3QbAqCyMdZ2q2JsdjXevP4wfvjW7fjOT67FT26Mxr35zZjf0WUyaKlQlZ+BqFxrkBQTvlKNjTA62Hdxz4RWRsE1AfR7UxjIoPzROO4LEP9BjIq6THJajmPDQ3HmzFnuY3nBqK0IPPvmFTKAMrogxsVRmGV5AYGA+Q/DKfzetwzYJe6sARURc+X14quee0+mLjSmm/D2vvCScYqeHMstLIdys/76v8LbgOJ2JkxtYC2txlOf+FzU9gzF2j5CHJdOIdLUWBNvXXk33rx2A6GL4JaxsiIqDZUU5RUApclYalqiuFrzC2tx69bdmBibjlpHgTpRsMwKHBQEuaI1ddNlNmgnHIt2HaTl7DKArv2hIlMY+M11tLP8IHrMKpSeCsaHlyhTxi6UhC6wMNhNt0D69znvCWcFpK5laS0IR+/7vt8q21XCzftpefBtg6Tu5VD/fC6f+im2f/SP/tvTewcH/47+lJF3/bae3v7Uls4oq1TU/FWK+XGRrfknEepnF2ZMQQA5nTQVW8TcdGrzC2dPxerifAYRHciRjI02h7a4BhBr0LyYaDa+mC02i0oku0kUxQZCualmFyhK60xKUhrzrtpX4qIISTqtAZOPzMs3nmDXo12ODZiT+uxKBWfjNTquVE4hQNlKWUiI3wgc2laYnbIS6OMZgW6sxE1EigCTjirQ5JBn/ims6nElalraYquyDj+3IaZW9uPWxGq8emMqvv/m3fjOm7fi9VuTcX9hO+a2cDN4RmGBQ5H5+UgS6sMOrNTcQCKPlbhbmFZZr5Rs8hrwKpnR84IR3GmT3M1jjkkww9Dy9hBgPZiSlx97HBzb9t3sIeLNLLcWmLShGSuA79TDh5n3gUyjPCxEDhKubJ1/4gu4eC6BCyNkZBJ0sQk58XooFIBx/hau7JmfwG+FS76jUMt3CwaWiezpcfag0emFWAVOlz/1xdhu6I5V3CeTcgKB0d5SH7ewaF5+4027hxJP4tn7WiNJV4LQ69RREeYS8TV1aGFwNzUxzfsPYmZ+JfZwc2pbW6KuuTWquC9YVU72IDQijJ0qLl0hNLRup2uByrQyqAIvU5ozLkTd+G4t11pxTWTKtKQo0JmSVlGIxp20vqQ/Fa90nbE46ikUnFPRpDzh67IDxil0CXRjtFS0ZB3noJI2uC/fmDqgtaEloQuhQBP+P7VA+NwXP/Psxub631KTZSYhH3d+Nhk9JRuE73kilUZZYStrXoGz18jMAt1AkjnZJqLYrWeev0k5WgIu2S6DpY+D+eXKN3UA2+h/TTVSNAnCAI992QWTl9lYXhNApcDYhVlEpkCsBPDOrZ8z2sI3Mr/E4zDfbRCdQUSecfFOakz7GlPz7u8aBEWQUK6+owiWoQS4ErgRC0IiyNmZsByKNhd61vHm9noYEREkLvldzzfaEAB1Zm7WY15W18fI/Eb86Mq9+MbLV3EF7nE+Fu/eX46H8zuxsA3ya1pit5a9sp46Uk97amhEBTCvgBHcqWhhHXB0Rqfq1rbUbLY5DgqLBMBxAN0gRVL36OXkVhHF7grbWhIOhjpgbwafTz39JILAoK2R6yKOYq9LLt5L+1px4cbv34ffVmkzZqmBRYqzhycHPQGBw+KLTeQAkKQTyhK2nn9wBG/GAw6FgczuZpm6jtJNaYHIuFqAuWoS+HS1KFd8ah8+H2ee+8WY28UqrRAnMM7uRlqdzoT8/Zdfjj2VFnTlpCRmOkqj8mEKWNef8HtKTasL3ai1haGLnozPLsWDqdm4Pz0XcysIT2rXgrVn8pAvUDXgZc8X+IdObL3ZiCo5LVuDjtJHI8Kkpq4pv90Enbs2iTQtfhwZbK+GywC0moHbUJ/MrjCxmtKf5crsLg6T9Aat6lbLa/akKVhUXlomKuns+WKTdxSkPJG/hasNTgssr/wU2xe++AufR7p9QU2Zvh2NyuXN+O2mZPPDHpVg6W9LEHxLGnAzWi+D2m1IjWJhrpiIsrenO48Sp5rIyuv7CAQHt+jf6WNlhWsMHNpLAOLEGt8wcGjj1FxKXpqW37Q7USBmQhQP64+mi6NkVGBYUAK4Ks123R2FRvYu4D5Y94pa7kOA9WaZIQi0BAxmNjS2IjjsccCa4L6CQaRoNhYj+uxNMUYiYigTJFS1YP209cROXWtMLO/Gy+8+iG+/fC1eu2KegAuU1qFN8CVlfAkDgmxoa8f8R8tQH4AuNgvGp60ptbAInDsh79Gg2qY26gDjbqs9E0AJo9yo5/vnJVISQYfPce0A3DnsVqI0f+LRRy9g7rbnNxrAhQO4jP1IQ6Y6t4GntXnHqowjDJxZ2QQtBWfxCY/FJ/2h2FZD+jv/Ozx+sEs/CgdxVQgJasKrErk0Je0lU3BtF8GoMrI7UTzP4vPrZj3x0c9F+7ELsbAJzpPZKRk8dLc2xwguzjd/8MPQwIoaGDiF5gffTuvDA1c4FFs2Bu1pjgu06Hc3No1D4daNz8fb796McSyTdQy1mvoWcNBEseDP93CxGgCWw9TtQk+XjG/UouBMPpNec5EVTKbl9TVcQXBKG7Vkjb/Yld3a3Bb7O5r9TtCClUibnf9A7a6mT1orYQEdKASsY1rq1MFeDfnUa76TLgPnAlFXIYVrwvlncBm+9Cuf+w0Q8hHPldquc6iFYOF+SOSVSBOc/s6+fpg4o8A00vtOWVYEPvCFc0aiDRqnKePIRE2kFSyElmjEfLJskWXlyyCSDK1gKBncRihN/YQMziX2inDxUWMa7jmCz+e575r8At3ZnWx+OXed5SoMFFjW194DU3Uraiozlzy7y/iuPSZQBc9QF76jVWFSUgPP5SgzpLVdjgaoKlwePbAm6ptjB7dgoao5bs1vxvfeuBXf/smNeAPXYGyhItZ2YOAqtDruwJ4EyrdSUwg7XRzgnQJT12BvS/MnhUKxcw5hUXE0klaLPQsIbKcd1kpIDL9P2h9sgsT/+EYKBdpt1NxuReiVO1hRK4vR398T58+dzLyBBtrkfACON8hh2sDHtTwr9nBpxh7khKgOywYMbMU3yynb+EDu8oh73gYvEmO5fSAAPtjLrsbUthbM85rdMpKKR7PXvJPl5fWYWcJ1rW2L5z7767F80Bgru8YBzE/BvAemHc0NMb84G9/64SuxedjNzAOHdCosrJzVpXLuVvLwmiD2WA3temdv8wClAq3XNEdFXSsWw0JcuzMaD3ArljZhUhi2rqE5qsGdI0411e2FKgWacFeL51iX+rqMX9kud90feaRSyxUYHWDpVmDp6aY3NNWnQNDsL3kvfx8CVgZXaNirIWyFqcHJUiAoLAwu2j5/Cz+3hDV1+qkFwq/82hf/zeXlpfMyTFaWj+m3yLx8M1ZWVrPRSjaTcBQM9m9q9thlomTVVCkW4GA3gLfqgB6j7aYmm2E1kRLPdRyVjAoBJ9xINyEZ1ZpoMsqQScOJNzV7RqMBptbCJnVwmXbTjw146lb4rEyuZZH9xCpYgK0wyeewJjz3O34v/T3OFSxmFxpHUAprKgtkpTGv8z0ksUYjRwWRiwJtH2CiNXZFXdtAbCMEXJn46sO5+O7Vkfjhu/fjxsPFgH4QBA3QYytWvX3iMK9tU8VSrvSXBEud1NhFnAABxXdkwHQRHD0ppeYOXhqbINiGwAtCuOhKCS7uwZAyVWoMjumj5gckIq6zO8T6AFhJRJrkajKXY9vZWo/HHr8YHWjXFiyVRvNBKM9BTxKu/eiO158dfZgZjuYoVFWL/wKGBhlTKKQw8OjOdznoUHxYIEiU/nY3/qQCUQj4W2aw/sK+1IDSlrsWwsrKTkwubcXQhSdj+PJHYn67Orsb1dQqJfMG2hq4Bp197bs/xBrDshLmwEq3xrKzUpRvPWlhUVPhJfyoj/hxV/CatyLdO+msVkhVU0cEAmAaweT6IHcejuealo7IbOvsi47eoajCenD6OV0/ByvJvMIp3SMEh+6zE9tYEyc8UcEII+dXKHjI3iieAX+ZCn4IEyFY9j7Im8JRGJWwEn6eJz6EJWUVvSEmARYL+bj/TALhC1/8zH+ytb3VayPMlZaBclYjJKGbwbtSIOg6uOcEGRCXqapWNiPy7AYeBa2NcOpzMxQdMWaegCs4OYuSFkUOd02/rECEjG0ZhR9rIFCigDBlcq45IaXmvsFBLQG79XJsBQjUx5fxFRhqbnsMnDBV60HrIN0OKCD7kz3he8YETKqqM4sNYKn4tAYcqak/KHG563MD9zAteDPqY36rNm5OrMYP38FffetuvHJ1PN59MB8P5ndiab2KeqIt9u2toG2ZdCQEd0AKDF5pTIOf7tZDTfz+DsMqHFIw8FtkH143kl1rSjjw3qGuGQ5BUKVASIVUMp6aV2nArUOmc9ThPnjwwxKG9aGIFEIbq4tx8sRQnBo+lgJheWmetm9lxp3CXDfN0Zbri/O4DXOw4B6ErbVYCBaPflMms2w1XhJlMipEDnMkIUobELfnGXvhnszAw4UGp57CpFA4H1gICobNjZ1YWduLxd3qePRjn4/KjiOxvF8T2zC85ZXDr5vqbNhBfO17P4zZpRXcP8uEBVAUMn45R2YRDC/qLSCy3vxJe4CKDSVVA5NVggtpgXtgBuIAp7pV1fWxvLYTD0Zn4v74QtyeWAp0QuxWNeIOYsW1tCPojF/4GWDEsaGqNhqht2pwwFcyBV6rubquGuG+jzti3s7h9IPQrTgsXQLT5M04lNFtr1taTsDG+x7ddMMLS2EPflvNa95TgJSWwk8vEL702f87hVVbGYOKmv76y5onatIyq05EWjE/ImXlkFV+pzZOaJp5VTRIC0FLwdmbTSKinuG6jXX1aDoAVPQ7G01NkkqkgbUUAGruZHgby/UPBIQxgkJIaB0g75GaDdlzgO7PGIDDUCsRNtBBWg2lQJBY5UEJ0OrLN4oBJ2RpyOANzMtFo7+mNDtdVw2MUdfYEZV1nTm0+D0Y3zyBH7x1P966MxMP53ZjbqM6lredwRnrYo+27wn2wndLpt3f4jsGjNhhduuRHxdehzs1g3FBnkKAZ6q8xrlL6DsHQ1NLA3WBCdDceAwQG+VStu+p2yiEtvk81yk7hxBDHG77WG3pelgd253f5l2EifMrOPvSxQvnYazKMG19enw0JwvJICOAMn7iwiaTDx5Sr52oq+b9hLxRcZm8EALFJnNzTWZVGCiUYDTvl38fjhNwkvTjM+JGjec3tfLS4sNSW1/fjcW1/WjoOxkXPvKZmN6qjI0K4Mt71llz2hWinC/CONBLr74e98YmszuyUjrjT2YzCp9rWVB+sdMOq53ClD2bJSVSZi3HasdOKBS03rQuecBkuZznoR5aa4jFjYqYWNyKd2+PxhtXb8e1eyNYhyv4Hiq7pgwsNtQ1hiDTWtFS8CRFEPDfc66NBl1P8Qj90u5UrtYCuk/NL4yAj1vJ4N7TNdAaF0aey5fCz3tmzpr3oCDxvte0Ln4qgfAP/+HfG0J6/vtKmJzsEWKYmZ6lEpXZhykctBByKisq68e9VgxkcSJOEyeKJBwr5a6ZtDg/nw3I3G8q6tqNTmllpN8ZmBQi+vV2/RWJGyJLGsFK4MQFQ9UUCgbHozu70g4f5jHK2c0JQZS3WgPGCiQoCVJN5DMOVHHcglZB+nUAWWK1ngo5hYSaTA2jH+/3N/iGTkIVvnpVQxvHzphD6796bSy+8eMrCIK7cX1sMRa2EGT4s/sVpomCaLkUn7bwWSEukI0uB/cIAa0D06MMENpAfmVDc+eXhJm7zCxBFr/TiIVgHOjlBC47TjjDvWIQDc8gQKTlJC4tCd7RP/b7Oa0X53sKA1wQTfv8dn7ej3KUOHcQVjDLsaHB6B/sB8fgld8bS8vR3zcAHmzbfroUc5OTsYVF0egwZN7XQqytLQVCfo5dja/bAbzzW/zjpgTp91Mw+DA3FFplBNxz/WuVit9T+Hsuztc2oaW1ijjxxAvRfOxCzGEp7EIvFJndoQpSJ/J11iznYfzyn38zsxArq2FclJOKRs3rOIXCpSosgoR5VkUrgQM/bbAY0KLTaHHuxBSyfIOKZSMTM5po5rDUNkED0ALf2oIGZhZXM9npzXevx9Vbd2N9B8bF3WhwhijqIs0KPOfCME9GZlVQWQcVlS6rPCbvCacUkNC6PQ3CRRimwOW+z/nbo3EEz7UE5GPHXZguYPmWo6L3+FMJhC/96heera6q+tuCwlRNAxb2q5sf4HLvfiiH8CajAw6kVSLYCgJF8S7jmsMgMOv5uAy2urzMM3to6r1wFRqXh6+vN+FDbYAgyXEGRnS3+N425upSlmUPQK6cS2O0DJzB1iizjG6vRA0CKYUR1kU5aEmhZH+tGYtZJvXXxaDqbAK28LcOcZqCStPRuf02sAiW8bW2uF9dVwSRFtYr4+HMZtwcWYlvvHIjvo978GB2M9YCrWlcoMouWOAB4RpfcNCQWzIKTAzK+RACCyEg+RXRbhHo8bASbO8HuLJilsEO4iwn3+Vahabk6lLsz8/G/rLLn69GFVKoHhhU0n637Fv3WcpKhuO3rk5eS+FhzwJbVpD3PPU3AqGptiZH/1Xgg/f1dNBCao8Adm0Cu2jhn5ymzbosT41HvaNUq2VyGVoGt2QIGpooopwFcfMj6UX4SzMFIRfWgltaDwouIZQgMBBm/KCIIYh/CXxpZRMfvicufuQXYq22IzZrDNJi22FqO87iAHPb2apbWprij//0T+O7r7wSu2ryWrNIC6YRprqBVIB66M7xXgpe72UNrDVtFHbcQQZUYgnUw/SVtKGCOqUAFUfcT6GhIJFxabJv5zUEw0G1cZ6qmJxdjXdvPYx3b96N2RVw1tQSjShc+USLWZpfWljMb9bWNPj11OLFoK+Cx3KaNP7SapChuee5DC5sVc7yq0fflcblU+Gm9WAZpZIWnj+VQPjCF37x00jnX7aZTrTgbLFOhloP8w0ODmYl7Gd3E1kJYCqZ2Xo1zu/WAEK2UkPXY77boCLNdDX9UDW0i1Fo1juuH/KgDIxoNL8Rf8tztqVc9x5CX0Q7aVX4FTWFzylUFAhOTJG9GpThLEgGXnQrFCKOp5D+DFw6gq/o2tJVKQKNvmbcoOwytbymNsy6FnwvAFyPO7O6XRVX7k7H9167Fd946Uq8/PrtuDNBfaqa8Q8bQCQE5lwDaJIMAFLfGszK6mR+Pq6AzHNMTawC+c+6mgsB2kGQpFcwukIkrQMBl+9ylHnzHQWt9xFcXKugTBoVB7RzD6GwO4f1BRNIFO6gIknSXSA4eCoZVqJNoQRBZ7mSBCdqcp47QCDUYpm8+JHn8Mm3o625MVrB+/7mTo4M7ejpzV4RYysm4yxMjOVybTlJCrszWRlHKFxH4IrFZU3k+UJgGDS0eQoH8VZYAm7Cn/8SbtJAJiEpCNCeGaCGYcT/6sZBnLr8keg6eSmWq5piXWa3bCyfGtq2MDMZztA9i0X69//7/yHm12EEzHVMAmhAi0nGha0AUo6MhcndUoga++Bewob6aQ0YhK2vRSzuYNshGPeBuVaUy8hlW7IZvkO7K4GtOBOW3DAZyUlu96GRSpQLDlYsbm7H9bt34q2r12J8bgEh7hKHTUmTG2sblAtMUI7Z2wQszDJ0tG/GVXIrPlq4DrhL1EcXXoZXgSs8de3ddREcwyAvaaXLuz4rvUsnP5VA+LVf/8JvLC0tfdQgYgcSTPfAyRZWVpdhJsxHTA8rb71EsCIxEx8AoJLMuMLSAs9i2tlduTi3FLO4HCtLK+H0aE6eosRtQkIWPo7EA4NQWc24BlyU1o7OJA5Xid7iWzlegropCLYgbncwl8+IZIWAA41WsDxcf99rObCKa5bvtG52PTqlm+MKZAADpF1dppgihUGK3ovZjC7lZQzB3oPvvX0vvnt1Kt4dX485BxOZ2MSDCoxiBiA1hQSgb6mQLAiC4iEEiYJ7ECn/5b8Cmf4vsXjiM5QhVSVleZS5PPfdw+tZtjDnTYig0jrTpgMIBX7jLeC/tYHFgOWwOBcHK8s4YsXkKpaTWlg88WT++ZO/TMZh0y3TenPf3ViKRy+di2ODR2J9eSV6u3t5tTIeoBzMomtD86q9tPAc0+8S7ZmLQVFOkJOmtZM6mB1IXYv5EvkmbfD71sPepBx9yE/Ty7MaPGfmqOfWwxR2B16l7wuDrMOQm7hhW7U9cerZz8dWa1csYqqv7YCHrd3oqKmPTZTX+tJ8nDw+FOOT0/Gn3/xubMvwmPKa9DKB6dySjsJKpSG8pT9pWGBKhwkTYFrrHJg17DvQ4fRo7CxhlSngaU+2D/qWBoWfONvfNT4jPAvhK9M6Nb445KtcL57fw1rZRCHcuT+BSzEVyNto6+qBTutTYK8sz6eV4+jJdaxBFyhSo6/i9sp621jIWysrsbmylAsK5cpqTjOA0tWC9vu7KkaYP4/wrFO02X7drsJV+ikFwj/3z/3av45J8YgSRv/DcdkStvnyEpHnpkoq4BUCRV98Idk1RcS57oXJFAqOKRDjpAxl0lBqbCR9adY4SMQKOlNQYoqyMoaAhMzgJVZGkT8gLYnJwuRXo+gi+I4j9FaWEQYIEIWBGsVNC8ZZoo0PmKOQdaCgHHkIQxkj0YxKs5RnXEhzDwHozD9XMO/sNpzZw1/exE+FxUSW3XNG6lMgSETJrNZOJufAf4V2kAAghOJWsecmo8MEEFw5jZibQiLfO3zY87yXZWWxXJXB0IjVRaC0GthX2YNS3xhVEFNmV4IDtUv635ybwy+j+RVLh0o9ye+UAkFceq+yYjd21xajrbUhXnjmyVwfwjkpzMp78PBBxoGceYgnM0jniM6F6XEsv83siajEbK/SbEc6FOaz7ojfoC601e/IdInnrBP3rJLPSTswmHA9QNs7H6Hw2UYAKwxWdzBzq1ti4Nzz0XricqygeZe1GMFXK3RUC1298dL349yp4Rjo744R6O5r3/o+zlp1jmUoV3qS0QsI+2EY1t8IoLQyrDOwU7jV2ZZdaGZmIjZpo5MEO/9hpVPsNTRC5AgYhIpdndkmS7XgQ7ynTAd/4s27BS69b9vBiaNUcUOMiTwcncz1TAaPHMkZm3LgEzCRjlVq62swOtp/bn4BC3k7M32XwUWuRIYSU6FJi2U8oVwYRgsr3QYVGLyjdax1Jhy0rH8qgfDXf+OX/iMYvF/JogmSUpWP6KecPn06JxVVCOi7iM3SD8zIJqaiIDci3dc3EJ1dXTmbrDkMmjTOMSCxGgQsgx/6PEJNBrDCmkk2xlWZHRSi0BCk1sM6FBls1UlERp7XMbN0UTz3uWJAUuHWmCPhPAWlO1JmV+oqWEfrkN+lPlofaVpxXoUr8+Z7d+L+HKZYVUssre2kD25OwD7IyFyBNH8hfoGWyBca+av4Qbn8K87LDeLIi+VesMTh+eEx9w+ERB4z1uCTolAYK4D10yVGu5/qoqa+2Qkh8dMa4gDrq6atParQ4jsynvX0dfBY1iG/66lnfiaJmHah5Toaa+PTn/hojnUwYt+MUliYc3l+B910ZQ6EvTpqtI6O5rTOtvDdTaSxS9S+fGmmzrgOWjyFTxKrda0pzF8Zxz+OyYjs/mXbFbLCgec38b+XdqqituNYHHvk2eg4jquAu7YJYW9iQXQ010d3U03cee/NuM1++ZEz0T/QE3dHx+Or3/pezjydWYrQqbLQ8guoAksuHMD4IDa/6ZBuLasKe8JmZ2J7bi4gLuRULfAspo6vQEFlZik7nCHgsg1FAhIlJzj9U+ArEKQRv+he4NVAZnFqe/kHcqbGp7CkF6KtvQcLsBkLFcu2uT1nelII+GBOPw9jm/KvlVyFUnC4vcpb+Dq4SnpWkSok7AkUzs4vovutkkjXyC8D759KIPzyr3zh7yJVapUsMoq7H7HRTr2kFNItUACUi20KBT+gvyfj6zpYSXGqH7OEn+vADRMjFArJlFTYHIWUWj7Ilt+hnPw2u4EWGbrw+zTraOxa0XUiULfQ/hsb21gcIFSEAGAFQ+ErwjT8zsi0Q7gp13EJfkrhImAEXBmsLHxWNUVlrG/tx6tXbsX8FpZBTXuOqtvV96J9B87tTyGVSl3qZNuz+slhkrio44L2cHHpg93r5Za/2Q7bXmycpzDw2gdM67F4jDPwIDGbU1EB+co02GaZAr0HTPewziobWuIAwrXnRutAAfn+B/N9BZHfOvx9CDstIBdUPdhYiU989Lno7+oAB+u4fhA1WlQY6vPWU77ftTu2rbsj129Y0wJDKLjYrAFel9Cv5bvVMqSf4ZrLrVkXTecsi12GSaHgH/fSN2ZXQzpB6twG0Gzui7NP/0LU956KybWIFbtyqyujuaE62uoqYvL21Ri5+S51X4+G+qq4cOFs3H4wFn+my2DbnfMQC6RgTCsjDAp4KLwEhLEu8zx2FxdifwHXCxdM5eOo1Ormttirw+JVkCEc9mi7oWJhZllpDQnRslh3ESYuKd+/tBoEhdehXd/RZJKGMl+Dtq6sbcete2Nx485o3B+bwjI6iA5cCa0vs0Kdyl8LR1e1BsHf4ohI+ZHd3gn5z5iCg5u0sFNQ8R3XoDCpS3j7/UKxVv//Fwj/9T/4O/11VXX/kS/4EZk6AxUUbvejv9MMT9+k8P9NHPF5tb5ztknO9hTkhCMwmxOiPBh5iJTDvwJQmjMyoeUpVGRKGTTNHXaFgkJGNOl6JPwAgFaAMy8pLMp04218RxOYcgwESCpyCyooczPdDslsyd4N/nxnlzpqGfgt3QfrYXkmvXgUYfYXTy9txE+u3InlPUzN2rZYWlyJfeqpBqmgHckcRnyznvwVNPWhTURLFcV5PiBxuPNuXvtfbYf38vLhs7lJSLSCopKBPbp7QdxCUDyB6QoerIs+LXtm5aFh9NOLlzhKrekzW87h97PiWWAebA0lAefl+Nizj8eJowNYQ2onrUSLticHM/f/x9qf9liWpPmdmPn1fQ2PJZeqjKrO6mqyu9VNNadJauaFZtgDtQRIA81nGOgT6PsIA0IDCAIIEMS0IM6bIYdscBFrX7MyszIzMjMy9vB9d7/XXb/f/zl23SNy6WJL5m73nGPHlseezR5bD0oYyc8ZAyfgbURL5PZ4gTtCkFQarluZpbxYCMBnmIrCgbaphUCm0jzMCb1UGE79ep6BR8C5LXxu8532nT/5L9rVxjvtxdksSpr+MelurdHdnJu0w2eftZ3HH7d7GwtREI8efZZvdm4fnrX/6V/9GywEajSHcozgSReryo+1ovoRZZUUf/OzwMx1AmyzdHkX8NZtjIVxiVJR6aoI7a6J98oMT74ZLxKvydp3XszbmOESnqWrzRQuXU3TWLKRMelRnnZNj84n7Qu6Ec+299oFUfxW6i0sodEEvsaK8/sNKxubOVTH1aOOV2lFOPjuocQZE4MursNQERwcHoDfmpGw0Qu+wfvfqBD+m//DX/59wP6/KKwmkBk90NGPQ3gaUA/f8jsHCJEI1hw3nkhxrYBhjgZ7XV+rLZ7i7BjTU+3v4IeCmDXXMFTNErSEqdl8VpE4/WLr4eo4o1ieSMtHQGCYDGLCRHYRtAikgGsHvKoJHVR0UZXw1r4Dux7kAGOo2IwXYSOu5aRrREu4CJK/eHnQfvzBF+3wCoUw56m1KDpgIitafvq2WAnpl5GX+ZABGUvUqkvuvLXuhPkcfpB/jDsE5J0RbyiD6Wvui1m5gwmcdqyBRSNq9pqGq4OapnGAUYUgmRNFtiM9Qhmr2PJVCnGVtpRMgAJ+6U2ZhHs0+/fvv9H+3p/83TBcDqa1VUI4HEh256hDUhMEZAxSzEl8+4k2BwzdYp4WX/EaWsN4QoRJPHe8Sx9potUpfSEq3Zz5dkQf+2rlXnvr7/xZu1i613bHC+1wMt9OoPvd26tteXTR9p48aJPDF21zdaa9cWetveE0Kbz68OEX7eX+Sfu3P/xpOydfFYJbjyOUgcAf4EJZzM3Q6EzABOjVQpmhkULiaI0W2yWtsGscxiiKK7qRKtZgjWyKqvogtm5FpaGhe71OjDwYZmptC+moL9p1el6BF5URzVwbI0ten714mXGcd+9/Gwv1EFq6ShHFOr8SpbCIoOc0bvDYW34bvljBwGH32zJsRIzjuIJWvA2g1PhGRyv7rpHNxJbcc+IVVDWLuxZt0atgt1/WGILPtvIuR840GkCoLdVEpnPpcx32UBo6hMB776ioUzsqBgU23YjhKulq/TqKgPiuOLRSbovOwD5YdsBRsXHAUMXk6UgKpvmJYE9NygwGzCey+hFmlq9S8BoBxVlPZyuw0trLg9OGwdhOrmBO62MUsJcGFqJRuUzRoUZ4UYiHAgKVa54j5Hr/+Ulc7iPQgzeeLpduxtc7i6x89KRVqrVQLA9WqY1PEFs5oo5JlvKNL6CgjXuLs2vrbkW/1JQykvsQzVuVmVfxAa5c5vvp559D70Xo7tQx5uqtVVoccMm9h4g64GeLdHxCN3E80/yq/Elbamtvf6+tvvVuO5lbb8czq+18/lY7u5yDjvaiKF3lK4iWT6HZUzKEO0AXZXA1384Wb7eNd/+kHZJ++2IU019Yb63Ntfmro3b44vO2MD5q99YW2jtv32237q7h19v3/87vt/v332lHB7tZnGT3Q760blTOSladc8eNYzEqLqyTMUr0AiJfwtsT+HCMkhtjGTibYCssBaWJjVYp2PLdqXCz8jT5+qwsGNeU0m3wwzQ0XEc86Og6lRkbUZfFuxjO9zS2WLGT0VL72fuftSfbh3RXPF6QrhhwOR2pJazl7Thcb/BUBJ2v5Wmd8uSUvErYeycLdH+jQlhdX/lDI2sV6O0u6FxubMUUqvRDAFYkq+EdoBOIMcIUbT8IoCbMAQIvbvyIhdubw3AyxCA0ajMF3vUJ5q014DvD+4lEC0vuPoSo5JstqaRXMehVXCowEaLgm4fz4CLd55r79tmz86qLEFi5el/dhVJ+alnLOKEez/YOohAOzsdtH6RHCZCX4w7VssEclJvRacOoS3H5l30xhFjkRwFNPBiEa0UJm03j1n1d+k1MbhjWuicMuE2fwz4wzZ1ZiLXirIVKUU+Tl1kMYZ22RnoIEu+FvLlGIZC1s0COOcyg8J88f5FRbZXsLC2UMxjzc656FA9uw61BqRwd5hFxkOusLbZzLKr5O99uy299r50ubrbD2VUEzOVNCBUtsUvHHTieVpGCVeouTqOS7RhrT8ts6Vvfb0eLd9rLi/l2kaXBGA+0jiszdGH3Pm8zh8/bHVjq3obnDVIXZwAQCrcWr2+sIzTOCqkEQQe4KiuSslLhcpfU323JNjJUm3fABT0DmbRIVH6kkSZErDQEjndylX7qjGYSAFUpRDEMyqGTNTchAzyUK3lAo1gNKITawOZKVq4zWIXnpxlUfLJ90H7+4adYBSpirBTon2PVXUDnOBs0cuzALnuW2sPLyqONqAONEtnt+iqN3uDKx3LTN7rFxeU/0JTvAqtyUGj2911DYOFlavheM08mcdbAvqwjmH1tuAMcaiQBdDwhh4zQ2iiYTj85RmA+9nNM17WZgmm4z7Uu3m4BCJWqYpIa+EkrzUJXFnbFoFMZedqP4QqC69VNs4hCkQci8JRrPBWVg5sixmcVkDD7/vn2bntxcJTpKq0FZx/cFp1W2D/qqABeYb3YjZCBFKxQPPQveHwkMl6cAHsUwHA/vMvKwzzj43hBPN+p1IoRxRlM4PbeC3ARPanyW84ybaCvhiZZ8DNC+OO9h9kHPwGH+ktxCYjiOLAKeyTKewUGJQ/zZLp4x+6i08KUS94eSe+3KnKOBSF+R0I78Wj/sO3tHLTDk3E7vVxoZyiA2c032+q3vtsm7vqbUVFj9QGSggnKIqTySngtdUahXEzaGUpj7c37bbJyp+1OKq9zCO/GuPmZszZ3vtsWz7bbGzRyt5eoPXXLJ+Mx8+2+OP7gikc/8+c2bjEpjat7N7gIqhfKn4Wf8ZORiFUYKQ3ecUXoDEKlj6IVn0oxeJC/zFkfwHUqNHwGCAefe5P0aJZrOArhakJ86qquRgjgJ8pBltzZqvVJZ6zNQuwszMIq+Ol7HwaP67fuwIrUbx6LgHSOD7zcetn2XIMCPpUnx2U2Nm9lPMGG2EOItIh7Yy4+/Hy9T9/oENT7Es7DJVeykhDTmwrZijpb4Gi9pw+BnRDVOgqArXEORlXA8bYeTknZWvvFY4XA1loBtLvRBw+jpWBE8/adh7CEUS0BAjpg6TfvPW7KuXC3l44hkBWygq7gMv0FprMKxQNhHcyya2OfNyvdsFUz3kAaBd8yZUBnH2RGnZaFo9qn48v2+NnLtn/kEd0wEfH9PsOEVjAMoMAIG8zmWQIgJgeVBkmzeJkGhjFWapGfzg26m9fXvPm85orliokSzXpgVkcR0KetMxpgKmE1jriTyvHeG0ZCk6MI0l2J8tL5zoikV5FYEuk9jHZmfhnr6LI9w0LQgvNDMaurtCwOUyBXt9aXaIG1jC6yZFrhM97u/n47tuuGwnKqb/nuW23jnd9ro/W77XQGgUW4nXtPF4Eu5SX4oxJREidc90Dp4t1vt8U7b7UjFMuE+I7oi9OFWVq8SyzW4622PHvR1pbd0IPVgmUwYDtjEypuAM4AaMKgt7QXFd15CI6KLw6aXaEMYk1Bx+BChSdf2zd1tD60EV+DJ6mKxiyvs+14/QZnFOkUAlXq6GNZh2vPT6vTOl+i6dPA8fj48fP2xdPttoRCmF/2oFetjN4lWIzsOL3vOJ/rhGzMq2s/bEA0omUpV/BR5DCpv8FN2uj+PC2PZolX1657go9HlXuU+RKtRXYn8s6+n4t+LAjSxvxSc2k1uKLReVj30Y9RCKdnHl9dZUwFHiDV5JkvdfBPi4C0tsiaqWrWOVd2ZcCH/KGXTO9YgeW6KjFHrdNyXGAmGSHfzAcGT6hxh53fbbDnsYhiU7HUp7boksDZln2m9iXMw1fPCb+c0VTep64uw11wYKGmGS/IHwUQOCQQ1o6kGx2ftXlaNfcvtN7CYOr5nCWsobIY4n64xkTsjOd1uK/R6OKX8IwMC/Fk3FIL5H92AF5OCINVYOoxwpI1BuYVSphYbtUPGRkcXzcxo42pEsG6cE2DyzTTlcF5XLn95gOK++ABpjlZrC5jYk78mtR5W1sZNY9bXF2CH2bTdoN3LBaE8/TsqG1vbWUJrhvXTqyiXza6/3faya3vtN259XaG2ety3hnMr0VaSlR06nhAi3m2/q02evN77cDP1as4gAeqtRXwujDea6PTl21pdA7TL9GdxnogfOIxblRoDsU4okwV05iGaBnhmHPMS2EA5/n6VceTjYL4VZmKDa7iyrETzzsY4yeOG6hgiOvMyOgSxcQV5onCMbdq0KSd+YZB46VHaKIk4xIMfqu7OOGdcqOM0FiRTnpmCbeZxjuOU2U7mIw9jdVw2X71/iftav5Wm6BszxxrGB+FljaUm7duZ2WwxeaINbqYTtur5zyS0K6MU/h+V8TxP9f4mPYbHczxrjsVj4jsAJxnuJelQOZoc4VE7aNFkJFOANbU9jPV9tXDj1TMrkVdaz9Cuge0CF57d0StpXIQqStoPLVWHQ6BUlD4RCJMm92TKAEtkbTq4pR0S2hAZz40ibQ4qh91krMaHewyb2cCsr9i6MKYVgWkNWI3Ruz3xVDuwbiYzLZnL3aV/cBU5w/YcugJJJ51zhQa77N7EKUSYNXq8T2+zBDqitpcq6Wp+6qIzOMsSpmh3ued8W74NPSak+BzcnSQZb2mTFyoqty7PDgEiP86N6SZOlmC+lAny7FvqhXkCkjPIPztRzAgMTwezm9N3sosk/ER0mWstCXHEVSyp21pkfcba1HQfjfwwHEZ0p3TmFytbrRb3/n9NruBpWAnY9ZZHleZ+oWpxXas+byy0e7e/347vULQYVyVzDzKdf4KBXi23y6O91Dql23jFnRBaU2QMg8ecbl7xpXI0V2d8okHA696EhfdX5+1Fmswt1yE0xQKXMYWxB9KSiE0L+4Lj6ji0CDoqTBNJL1p886cjGuERHrF2QC96oGFBqO89yUT4R3yqxz4BY5kj5US0JG3Tz77AtwA+8gZtOXUt48LlMWtVS0da0xPa1nr13J955R7yZ1ddi3Zb3D/4l/8i/s1i+CUXS12cHovU4FkqEJQuHNyDsBlYZKmNoKXQQ4KUGF4cEpMaysz+P6s0AuY3RKdSzMN17zrJr1dAZWRikZhj+kDg2riOM1oepVLuh8ig/KcVchOx8RxsZPdGEdT/aQ2SoH6OMBiXulLURbFRqlBIhhKZphruwen7cmz7ba760YhlZWMUYKdFjz9SIk2Q4voZ7hEvCPE5jY48JGGOWE3wqeOMCpdb/k1+zBDvQpCpq7uZYoyNkhxRKuA1QXpgUIFQtqpJfI3O2NZ5/LDn/nK05rSXBQizLX2ERbCSzfgzMqASyiGUlhuxhEHDjBurGIdYMI3LJelhZnmMftu9Hry6Enz+4p2vY6dTF+mgXnnu21x/U72ifhJuvPRCq08rR0Wyfq3vtOuFhwcpmsCD86cH7bRyXZrp1t02TCV591DUoLoQJm85nLzWrWKkofuoAl+dUl1rULVu7XYukYBU8eIrji2ovAl0sLNN7sIsvGmPmBwKz7IBppHaydT87vhX0n3DX6IXxYjMiFsWjBcteJmsZhevtzKAK6bAm2wtN6tSx+LC4/76UBlF1nqjV+XLd8bX6/sfqNCuLo6ets11Dr7/2rVWu5oC0ahNps4w4NYFQFAmMaW362Z2cKKElFZpIUGCIHR2QoZP9pwqETucWo6BV6v5jKdQu7CpN4P0iWcCpoXWcTJmAq98+MyrcyyvrHR3nr7W/kWQk6pBXme6ixspjWOg2UiSEYSgUsw7JNnu+ky7O0f09VwQBPFlYLoFmgWztiKiwM8dSVxG9MiZmS4WwWJPwUuP2XyF1NlMVGiWPfOaAQkU8OIK4NNPUEqBDR/liqDtysshVnK6zAJX/L5CqdF82UPo93wKq/cUyfvpbkWwv6RW88PqebisGp0TFfBKSsrcEn3Yb5trM3lM/V+mv9qckzYHJblLdLMwsA7dCEO2gnaZh/4Z5axAt75fhut3m0nMyiD2dW2N5lrq299t83febNNRn7bY0wP7QhraK/Nnu+1dvSirc5doHjm0Skqfiw9MWrD4hgXoGhF2tB7hZigrRS+dZX/FCqVwvTZGqhMwG/fzFRCbyrJUdc4aRDJGfDrO7yHl4yxEN28FJlIifXuFd/Dv8l3Hhjih+xqaGHkr09l7u/ut+fPt9LweVy8Ywfed7lQRsvKq+UAXssCJl8zxXkvv8cn5Gvc+WRy34q5EMWFPDWD4LJe1yGUQOocvHPGoU/biTxbUvc3qNVc1dgBFCivHcB+rzaTIJ1Y5mVlbL2dQnTttYrBsYRUYCBk3rv/YVjUJJLMS0JbYe/VjCKpH5PmmQhZmkw+/uX0JZg7CKJsv8QTiwEm+uzRc/AwC/P7aW7MYBAOyxTBZIhBcJym8gSl0SJwohByCpEKM2MUlhWWrSIk+MBMNuKGhejx9f46XvfGH+6tvzFVClosRB5jjtsK57DNIb51Sz7xQD34a2c8sysldNNXNHIQQFGpYl/wGxyuNH2BdUidkDi/YK3ScpZh89Y69ETQLo7aqpbB2kJbdHDu/DgfsL2LUjC+a1Re7uy1PXB+TN/YbsPqG99th1eL7enhuM3ffqutvf3ddooy2D06zlevXGPhxqL5y+O2uTpqdzZsGGRklP8SViD0FSvSzCXR9rc978Jvf7raUUWROXoaNOkl+lJ7cFneoLrvGJpiyve5gI/hPriUxwa6mCVMi9I6RyFIc8JltpTymjfulzw/Qbp+cEN53UfJJE8uyFkWFJ2eYbFtp35u+pLHlRWzkb+d6rc7rRw4O2GXzXDlUWvBMutdLVz6ZoVwfn5foRQYBdcE3A6uZgL88ovhvrcLYVxbXQs03L6XZrjP9mvSN8VlWok8TKfZ7vvuKk4pDOdPLRMepQIogJVlWndacfr7einhYiUViGU7COmYhiaiXRVhUdhVWH4We3t7O8+lHJwOdZAJpURZgRvLwnu/qHR6hplLi+Y3DkSVU2mZ5RBW+2UQCFIF1lyAe2ZJmHgAJkelsx4B3/9SkSEsPq6UQd1WnDzLGz6Ld3HZ03OVyMX8aHVgvnIsBY9IJNmr7ssh5YZwL6/5QOv94ITOj+qenl+1jz79wokAUO/gXFmFHgrqNmJPh15bs4uHEp67ylr7Ja6jy7O2vrzQbm9g1mr+k59bd5/vHLS90zHdg/vtcmWznYyW2t3vfK+dYBJvH7gW5ASrEHO5jcHlWZTMbc+nmEUZgWuX7HpKlgrAkXYVA3YStNRqRBFgQbnHxdWrnkAkP6tEw8vwgHhVIHQKuV1Y3+nEcRSo/jUn79QNdMEyi41B3rqkUUOE1Y33mg8P3PSEWeZAW12V24sumnoAq2c22E28pFua7iLhrg9SObneIGsrSGSjpxLPZ+kHmZFXDPOUZ8dZwEDG05SZNLQd5K9zEPwdhURYbZ0dXMwaf5BmH1yBUBDXEZ7NW5sR+BJsGAAAHUh02k8lKmH6l5m9+qxp7uipMwDWvphLLUerbh8Q7e6CDQ9OtTVamMP8X0R58C4mk60L+VRclQ3mOn1aW6BSEmhr8tILi2saVAwqDi0ZT33SOtCEykwEzGTXQetA7blL/INT8uAdGM+n5E9JL/FlaWEShbVUuJaYyr0zfrr+Imf+IgjiwtoBrso1FpTEh8gygiZ+Zwrip2WR0L4PufEJw+PCKIbJ1DC8/XrX1oOEdkG9ZQYb9cwqAJPZmtc3+YJOVvh6707KWrG31J57/NgwVWi3we6dYDl24lSyuPXz+RrlSwujnMm4guWgrlzHzF9bnm0r9P2XUGS2YI93dtoO3YKNb7/T3vz9P2htcTV7I+ZQeBvEXZgBl7MTunvr2TnptngHkOXJfAZPhUhcxybc9m6Y+ytsNS8uXJ1ax9/JWwpEjYcBs0Jr/bsHxWJikMK4axy97oxsd4R/8BxaUa55jtwr7fvQldvXPXC84sl/SuukUVlpDcArXhOuRYYyo1E0XOVDsVHa+0d13kEUHcSvWZSC25WlNrpl+V3Forb77r3KUe971yXYMEvtr3Urq2v3bw2CLqosVGHz7ALPdnNNgs7MVQzGM3OVQXZSwaS1KEhrow50tIU1foQOwI1r96NW3EkLlxRDTN6nVaRMGc54tT8ewbMy5JNlxcQx3IETmcSBvXw6nvigNhrQgci1jfW2eft2xhLUmH02QmZSGYhM8xG2IJdy3L7rh18VvivHDsjzArPzAjNN2B3Yse2K8ElS08HosxDBLsMEje2sRIjNuyBi6uvS+aACtAJw1/xYaadprJGBCCZl+nl4zWOAcQVZRv79RkEWv2g9fDN5X3XCd9N/yVk/W5iF9tmDz5tfr15eoqVGKVFaynZWZD4WkrRdAMdLbkAEQzQayygCug0eaXZrfbGtoiBWgNuFMk6XfvL8eRvLrHfuoIg9cQmaOkA9PoLX6I5sSi8/qLtCvT17EKHgqgXqPpk5eEa9qeAr7B5+owLI7BSKTH6Rt+Qr6yedo3x14j/+64T/q12PGnVA96R4Bz4Vf778KjR+jUvXLBl6LaVQL+oaiwZ+hC1BL+WgdMIbNDxgH36YwPvKZFnV8reLAu0iAFAaOKfyvc8UPhkpG06xGy84oZxv5BgQdt9Kloa5GsYJajzAQ0xcvy6CbRXUQGqbm0gR4SEAro8tmFfvHijkUQrEUYhzTzr7RvaRjC+gxssSZCqr4tFnwAvvOwU4n1/nz2/oOXCoxru9eSfeZdJ2IVQGvvdkJGHXdDJfZyZElE4Gc+zDbsfR0Ummq7JoJW9xwJTuCcymJs6LQZmprSXsLIgXtiviOTVnHGELNYHVv3IS3pevMoAWh/gss9bwHk/c4osVsBBQtuAuraFnPkDOMWa48EiDQh+x/wbPjyV/syNKdsWBrxfbu21nZxd4TEpXihbK1amOD6QaKA4HdG0AbOFUCh60MnN5TndhQvdi1FYX55unort4bRla2NXapXtwhJUxZ3eQ9C5S8mtQm2tuWKNO4NTuwBnC7mEsNCuUryKHL+QXYPHYPE8+su5ajrPuVkSZO/ug5amvEXhbYIB9pYVONa/xohvw/iV3A2fSVoXonbKQlkhEJDPS/k3euAMcceYtXys7RiFIPDrbAFqAXetAhWYXZRifotxYw8YhnV3rkq0auLeBVM7CU5Tju6y9IUw/Ji/HGL5RIZycn73rkWUeaHp4fJQTWjzeanl1uW1sbpKhO6mcVqTvRgF9cEIrwtHdWAWa2TCGykIXIAGuOxFvOueRBdhW37UHrhuIEjFPkG0671UWnVjmabwDTPscw0aYlZMxl2MpuMsLk598ckZDCF8Idr36BXXxS8/Hp8fEqcNO1MIyB72U9uTlfrbKokpJIcFs7b3FQqFu7gKchSCZTQhBHfQEChGtElUhyCQyn2sWcAV6WIhshFjve+sqU8HyEFfFKG+VwJbSE/LwjD8uXKFfPTYSwjHyjD8tNoRoVrjUPTINsfQCnqz46fgr1++Tcd3GEV4aru5NQys8g8Dtn5y1R4+fhWnnl6krLb9TeYcHx/kCMyWQk4rdKKUcYtVRPz/o68dcFmZRDqPTfMlilec1hPqKlk2Rn6UFnJ933cFVW7+1FmaWkW0QCkLw4fIlFwvR/Rx5OC1lee8qTVgvax1c9my5KnTP95Q2Ko4oDzMa8Kp/vappjBIJx/VVnBnHWnLlndzscfjSxD0u9sXrABt9xYk3/pAmCkhewZv1NH+ffe8Vb95+x3Meywcxpg5aqUfNz/XneDZo7k7SnFWporjy9HMsdLrIyZO8Tj1DEZlyH1LWA5kvdZ9VmfLn4qXV5dUsZrK8r3XHp6f3d/f22u7BfszpVcy75bXl1FNTxP6fVwVa1lPDpNWGcBlnoJ9pvRVsgbPv0vsvQTjOgUjzSIsqIohnP0enIjCtx3adopgUwgkWisIng6h89PYbzeMcpOXLUAi1imCMOeVHYE5QZp4oc3pynKvaVqQ4+2F8134f7O227ZdP29H+dg6hfPRsp708OGtjzHLHEAq5ale85ZPWRUjO/2edO/n5Xg0tfuzX28I541CdF+BW6K27SCEeFYHa5REXwlAIcHb2MlCGMOrDRBCQX5713Bp/hCUF3rICwXGYhdq0cgWj5GRn9y+kbHGNT0aF93IJqNseZ+p6uHfcwzxIab5UtOsn15++iNJr8zNtccVpWgQOkOY8pxCaqbidwp1FWbmqVeHTOpQ2F1gCs6MzlIOftTlty+BwHga/pdVANV1td3l5ov5BAIDKcSIanxyDR1Z28VKGloIrV8EJ7RxVg8GFkzBFyYFGl5o77iCOz+CJnOdIoyGe1ADynbdV0VAG/FEO+UOsIfwaF935Kl0z/2wMyDvS5GK8NHjwzJiyfFeRgVO6hniF0+58bbwhbngkcbGuILafg5uPwrF5wcsTFOFYlY3Vwydb7ei0lu97aIrKYG93rx0f0ogfHEYROJZ3gj/cP8g7rxeeYWExaFAPcbVdEvKvdH/1V391j8ucCNOEViDWVQgIq611THg1P8A506AV4CBen2nQCpAB+iCG96bxahxH/DP4x303Y7z27oFXFcJYgUcR9G/Zb29tZ+OG3ReR536GN9+81zboCrjHwBHXx0+ftBcvt9JvrKnIUkrCaDpNX7sMng3pqTh9o5XPzi748QzN4mdbe6RTl+NlCgkdgSpipc9ucwQhjVXcpLKgBaTOBpxTR0ffcww77xIpEl33sRISjrvJeIQlmCBxf+2FQVgGz70tkryUHY74THmSOLpmSFdZFrN9yQUUfm76153MT7iWnNA/ps/vYbcOzEorx48clIplRLxYdFxV1FqPMmvRubeINhiOwbrnZZRvSSwuaOo6BkX5AF8LvCiXPwcQTe+4gM46SdOYvJYFUD7zBmGh3UOJOPgo78pDbspy95/4NE1uxN/grnFj2QEw+RBYz6+7IVhrLt1bBDaxeE4u5jfA2vN+3fOT93H9efDiJ0qBinneR07JDh6xjMD1LHzvrMrirc324Isn7TcffoLiVaZRQsCdBhPcW06nRXfiSUtB2XPLtEqjdjPvfL1COB2d3u/9fZGf1ppCRK5Cpff+2bNnEe5OHK8SXbNdJtGnnz544ximoihhd2Ta1qXmQfWGmU8HvCuGVJA/CTANx7sc2j6sLbBrJBRSP/wi8zj37AlJasiep62XX/TxGCpb4zHleUbgvbsols3btCKL7aPPHrf9Y5TVlYIg8blK8Xh+9OQfa4E8QnziKp3WwWkdPxV3oYkGPN0E5GWIfPM6VQrFC4G7COjDEPi6Ex4v9TDAxxMMkzEI6mk3qd7/Dq7XqfvXnHkLhi3wHLR778MP2zHdQfvmx4cnKaeWfnut6WVpJr1N672uDxgHRxEdu0iOfi9AF7trE2hjd8lwBRvmJprWgcqwp7UrorDXvUJQ40kRNhJ4n+z5sYVU9vMJQWDJdLE4T50q/jWGKyyVFQ/44PV1R4bCo894BE7rI+lwlbTSBr6beVjmEA9g8pxBddMbl1Y+sQe+AOJYtlG2eWPXSYVo8jks+XH7jz/6Kc33sh2uNEipP05+V06UF/FgI+z0pLNDNpDOvPmux6tUX+FmJjP3zdSIbhPuRHZ5pETpVoIzBLYMLh7a2KidVRLKCjvTsEd3Q++gn10JF4b49WW1nS2bo53WsSOo5y0CvVcp3USoMw61FHomFZzQLz3Y32svXzxr+544a7cA5pMBc4AFvvK+CkOsr65Qh0UsXQgPLHYr/PJvZjoQptOLSzTu0/bg8cu2c4RyUSHAfMLiGEdaaLnLWQeeCQjRbrb0mpKaurNYIY68+93EORkXwioE0/6k8bvAJ2nV0bzKZCyf55QxMJJxvfdC+YJkP1lmGlEPYRqfaiUYLRnHibNXGLO7rwj6Kmeraw0cwHz87HnbQ8k6DRylaAtOWWfgUyezSR8F1nuv0lWgrJv4dhGTXSR3vy7QV1hadq2L+2O0LuUvWzZKBGZ5QF84KEbvdXPWSwVh/paTMSnqJM3CI8R1ybrPgTMKA9qZF3ErH2gS/HBLWLxuKON1F5TxE3waV17AmVfe8Zu/ZM377qM8ujIcvP/wzJQXVFDGJR6YxdKlK4l3xs76+c5NSXaf7ZqP6Cr+9uOH7WzinpO1jJWIK+urE8beIKfbjnzaxTtHJv0IkfKod/zuaxXC8enxfRFpJgq4yNbUtrZmWsibyelHFi7RFcKbwqzWUzhlFE3HA7URrbEayQNWRZ5mnULWCa4CUPlYhpVXa5lfKoLiWcQ7OoqKiBnlB2NcLhoZ9SdpsDpEArDcWltvmxvrKILlfD9gbQWLxX6eAzCO0oLoJcrUonGF4vzianv0Yqc93cYKOne9wuBDK4ghhSnHFsnW2FN1uCliwmzuINNScNByRIupEvTsxQVeR6+rGCGyIEydzJBrZ8rykfTp/Y0E/VbmwfMbmGQf36nYLt2eDS5M2wXn9euXnMHDu5Q5OOMbassD+2H9zLcX9EEfPHzEO5TpLJaBjEmlHLyzGzbdIzLQ1Kv8ZL413lBdwRoxB1cuNEIhOKDo/L5xVDRaOeElrqY1L5+Fyfx0mTXAG6fiSp9aB3NwcJBneeq6/MpPHrKWVvW6vlx5DyMPjzxbf/HSfYKTsgRUOMyPdIZ3/Mbsj2AXDqM4cGlUvNaD/+HXnnfwjTdIxeGYBtmnHsmve3gttL4aZYv+s5e77damxxSsxsoWx+JDOkgPZ97u3LlDd7lW9sZip5459wN8xweCr3DHh8fviMyesZpWBIuA/ixx/BKTK/8UXMPs52uGOFBnn81j0kT7Ef0UP0ulUhERzgIohLXUVlxVV0HvvYi1MloeWh06tbqEDiM5gAmyXBptXgr9m/futLfwt9bXogDWVlACfmlodamtYRVsri23O5vrbWVpjhb0JIheB1H27x1k2d2jL7V/3B48et52jukaXWCWwfADWcB/CacgSzoth4zu2toMgdkpB628OAPgoaOXaOERimDO1kElRP1cwZjjywbfmSEZc19M1cMLRxXkz2tugEdQhTNWF2VMwFPvNnQmFbdf727kTaIuJF47C2fqCr93et6evNziXa0GdJ29AudsgzM/8oONgzTUm0eEBzhyr3CSIyiKlXaJpecsi6jMtDNeIRHcjNMAWhYiUae+ZqW6VvAJ3RhBnZbFny2/5Tn/3lGYb3CYkAC7mMGFCfWDC56GsH6fNK+5WqlI+XbPqKvxMuZgaN5xHbI2hymNLRM+yIIjnrNxKVe8QOL8df2KdZDPL87okpG3A9mX4MoVi1TAEqKksywbenz88aexTLMsn/RjcJh1Q1yVVRWAuFeODYvixtr204ouyV/WcggEX+Eg5n0TWzlNFTOUwD4rtBI8wkuFuvZWe3WGy6gmjHGuuTgUbn//GGWhqaMg6z1R13fm0a2Lrvm9twyvvtMUBDNRDOn3UHG/JrWG8It0d8Q5NrC2shRFQJtEnFMqvYDCoFuzONcW6a9uri21VU9NwpxfIt85yraPuru71548f9le7hwgzIvNSUM6KUIi7nEwQKilUtCrCKg78AMUrwkDREkrFmR559ddzntJVyazB76xG4FiKKbwuRgo136v0+qwTO/7u9fj3HCdnVRUEK35iTHhjCNNv5eGN73vvuSGoOs0Cq/3tNxYCK7KfPDZQ6qsBBuvWClLYaU1NJeO/ZoWWRzhxJsNiYIsOlxzwB1oUVmq5BFs8wOfQY9oo1zHL9Idg+udbVER5dPx0tCWEv5QADyVy3JVDnYxdZ4HYNd3wEYUUgaK/7YuODM9wEmnoW6vOIILY155SEW8dgVQFpA4Njsol9fDQ5SlPOJmKT8L75H4frBGhZJMsT7lv1rsN9MeP3me5fY2zL0LpRfvN+VW3DgNKdzKnuXZndZ/RS3Kzc7NvtuJ6MhmCWtNBYpoTTALtquwvFzbnu3ba5oEEBjDexWJFe6HPnZhNw/j6TrDGL93R3z23jDzjhOJvLMS7o/YuLUBYy2E6KkICHdHHaJAZdGKBC7Nz7Y7KIPN9eW2ODfTVuybEq6SuLt5q63Tz79ze7PdwpxyXcWDzz9HIezn2C6/AaBghTqdUNwMIhok55bXGdQCtiJqxbf/50CQxDk/OsISdsiHdxBCIqY+lVExlf/cJ988yEDkKOKNGN9vXnPTdzISwkJdnE7SSjB98sBVtHqehuedZV67XsdyQ1qEMEo5A6aL7f3ffBDrUNNeBqc9I5UwG6XM+t5A6Lq5b+69Hx+lSv7yQlqwgpB31bILX2do743nfedN85fB7Tb0xsNxrixnJl6UAuXKY46oe683baqdn7/ZTfGE9768skn9yEullDg3nE+vh1kp4dJfO/KCZwKT77QOEkdBF38O2NPIjFFodrHAcbcqokRxKuHnz55Tx9oQaLnW026CciduPAfVa8myirWUh2MwxjH8axUCFc2XmiL8EsoMSCgBekX1Aq5WtsX22glgAVZQZz4qDoki0fXm05nFPG4+qwhMb7h5mD7jDJSXBRfE8QxFT30GJSCQdLS6fj7MVniOePMI6MryQqyFDCJKNOI6vaWS8NRgLYNlFIpdDBXC5u07mLt0W9BZ1JxShJ/SyO8VJyEGr+kYuIUVGGO+mkahD9N7EvTC0EVB05NlbVEuPJqHLiV4D2PUFR98QHjxSN7iO7AMly850hhunprK4m4C3ov5TVBlpYgvpX8toKImXeUJfciXEqAH99D50ydP8+Fd49poyLsZZ8Jdl1kKXy+epKVe898q6gyvNQUoGhR98ZVWat2b1qjGs0HqMwp6+U0f85p43lsVGV8/FMGVFlJT2ozxKqPim3pfkPbYr7pej0QavLQ2fboL8JL8WTrddr/H5+ot8CbnCLd0t64lPykTeKxTxqWEj3poBWgZZDqTYLs4dq3ABs+mAScXbnDSQreRnGsvtraxEp7lexh+klAZEmfKZXgVAJVTlbWfQ7AOPvuu4/lrFcL44vz+mMguCHLqTDP/DOZawERbcDlo8wOoywhfaewwLYA59+9UlNN1jq9JoG4pSMDXnUDIIN11Andn3j476uw6bb8wvOSctQN2vIMs0oM4ttChTRTBKorAOe5lD9ukK+FUztKqK/pIgekwRx2WqMsSyN3AHLt753Y7urhsT3ap74wnyoB4zTMQz0/+y1OArRrILLqX0MoE1teDfiq8Lr5pwIsItUZfEBIRClMQz/XncZqAlheJguG5ZnSa2rlXwbypanBhjmGIOEoQHj2FVxzhgA74K/A148KocR2eku84BLUFg7AFvmQrtAN9zChl8BZYjJMBMpcfQ8OrS8cGVtve7kl7+PhpW1xb411tdFLtapkI6xxCRw0yjmSedhm1JizPFi04o9waGPMcTBSH74nvGIzPcoZdMpcle95BhmhMAz8pWvoaVEQwYf5sEQavWoo2LI7pXJyRD6Q8ODwrpWCe1KfOq9CT6dQJlbykv1ZqwVPuS7j9pN1IvqXMrP0wjkpGwhLHFHopPCZ/JII7y7JGCQ397XL7Z03tRqahwDvwPJNzLcAZ3dxzrIPwELjIGIpKY+IhwW4kO8jBa3u0ZL/47Wft6NSywbnKIB+FRXEoU/B8DgoC9hUta2QqtQO+GtOhzj6/7v7JP/knm5PxeE0BVjM5UOh4gFr96KCOeY52NQuQ5CIf+2gizC3J7htwGizHdYOsbg52879rRwXdd10BqDR8rxuDbFuDjBUArNrOwQ+nCNV6Ls/05CbXEmTTC+/c2bW2vpJju+AHaE23IeMfmEIEjFAEmZ6zXOJ7ys8msKs4PEvxM7Tr9tEp9+AaxlE4I6wKqs4liKIs1E8Adc5N6q5C8FrRuEbZgWjrvDDfxseHMJFzvSpMhAbCyyoxuVUIMoQrFXMvM5gfsSkiDCnsWhewT0CKEOO9CgZX4ypTWbJLncXB5anLWHmfXMhX+IakMoGtm4J+0/fYKddf60lwGBuFOO/pRqDnxc4eNEfNUZ6M6jJY6ajF4P4Ulxs7BpUyBpp360GlIGA5xIRrNiqRqThToTgjVUDCh/IbcRwRl7ldEu8+E78hGT4b2VeWN1Qqrl4dBqjJx694XV6658Jj9Kp8axI+FG7qVGI+OHEnEm+GEbeu1/d+xk/+EFaVlEox08DUVyefmnOlIa8kE6MqZ9OV1STMHe7sT1BJuYzd/BV84TCbKEHzIn+7KqTNIq6RjTD3C6vt/Y8ftv0Dx44UAMfVnGWg/iTLfh/CTtNNcGYOOgg3dfVehV2Qv+Ymsyf31bpqbg8WkUEkgMA79ZfVf1RcDSyBg2SePUatGKyWH+cMQvJLPwUBN65EUsgVcH1nEJ2M1BWEYXrzsdydnZ1crZCKQoXke/MwjeZl5X9G/lgyMONGVlY6vlEWhf3KrPSirEyRYS14oMkZdX3yYqu9/9Gnbe+Y9Jpn8oKIp5xB+kKUOIk+wKePqcd78/Uu0UzLjYtWIizg8eJUa6u2BefjsOYZluFKnDiu1i0t3VCmdVbYw8DJvNIVk73q+19aQPBhOpdQm0cE3aSvuVgB4vaGf92lXiow35FPNgxB9weffdGOT52JAl7yzmlZwK5AWu8uyDWtBV1zVSWWWa+y711I69etScOLrrRi1iPlF95vNhT5XqEYpazgOTTR+oBPUC6SzmdnvtyTo2ISnfJ36hp8vurElfDF5947nMgvAuAor+Oph02jFa1Ct9edUQmXXAFO4Y8C4F6a47NNXutDnOoRWNQqMoaseRgt9fWI9nTTrIAtEfXy/ePHz9rDR0/Af+0JKsK1LMcXb7HUwaddeM8bDZ4IF69uiJKHv+SuJqP71iURh8paOc89cE1CTMDBGS5hVBJuh5Ux6jhzTETutRD8SIb5SEQBUoAESCfBBfimYjCuykZGMb5KwblT4yS92kyEdQqo4cjTNQ+Hh+7IdLGRCqYGTyS8LOg94jswDQTFJMspyyB7/+SivdzD+sHmP7/UwCaDXs8UMxDPh0JJrnkVwsNc+hCXZ4luesqUcRx9F1fnKIXaxCQzmedwxRUDmbmee0AgOU/17PuKgzcopV97407zNR04caFSzmCAFtcmsC+vvWGv+690ls2r6paQ19xCFMLJhbsga8xIU90BZfOw3lGYr+VtHRzgS3zoqWKQnv2d4dLeq7xlufKJz11xyB8JEw7qKUNHSYeP5BN4h8bCfNxT4TstDvnRSmSsJ4o86jg+lQtK6pqQAWZ+KgBXcJJGOlsefhrHcF7qE5aIN7xjJUNpFTbwgB5l4MCzR6nPoujcpJYNTqQZObNCl9a6XTq3SJhnTV7SHVIhLNB9P4GHj0/O2q9+8xuUKN3hJdeB0EjSmNtQiktlyMFz47lNOuctQjNXL2ppfaVCmJ1buK8QWimJJXas3FRA0eK1Rlyzp9KMAVaiVphCV4xhYZrnMmZWDoIj1/nrqVbCzFPiWp55dKKX8Jci0UnQbsp571ShcWvrNKYqeWSXY8xUYEAePas+3QzyzkEmOGqTVsxvNxy4i5MW7vGLnbZ1cNIOTsbt5Bw4sftVPJ0xIuSUFW9epM9RWfrBzEvr2b1CKPFhPEf8azoOBsdCMH6yNp7mv/nJEDKKXYI0H1xk8DC64fgoJF9Ij4rzJSdB9DgZz8VRxs/iFq7Z9Tk4q5bq+Z7LTf9VThiJmvfypCf9Pnz4OCcfiX/XD4hXBx01YW2h7LroUzsSZ9ejQi4sEd6CR/r7LC6kt17a63s8ecOGRJp3lwZFVxURKODzOih+3mu5qiAcn5CmYSHeFZqs++BJkzxUpKbV97DBBSau0t51AekKmbbDxMt+b9wUYoHynh4cWmM4Mvfx3kNjoRhB41kFk/zd5egaGW1ayZ11K+Q1gV9H7nD1JC9w6XJwz7gU76enF+3Th1/AayqElaz10Ys76eNgs/i0m618CYn1FO8S9po7brjZhdn7YWAES60hgjxgZDlHq8vJEIl3Ray5zCkbJsIdZ7BwC7Nfp9D6rGlPeVNCr6KZ1NAx8waCq8GCcHy6BbyT+L3L4eiogzASweWXmotdYdktSKuCIhDZGRXnvY1AtKLagXtlS0F1wYdKxR2StnCfPHxKf/i4HZ3JzGKBXEgfgoZoQh/SJ/967r4uxYr+iQ5/CaNeWcBkHQHBqSO3TOuv/BajMJK/3YiuCMJAyYRseScI164eQkDvk0Z4Bj88RwTFlQgABo9XkyHzemBOszCmN8E7r+JeLTBl6fNeZidufd5tuT3d3W+7+4eOTJRipiwjpv4DHaVh8MCzdLTvL026kzeM1y3SlMW1WwXyRfe+k+byUZicMPMPm5KnvBEMWH0AyeIlwtzP4kI5FVIAxKXP731gK69pWeFgUB7yjjQ5+cpE1sV8KVuXsanU2TwHvHGf+nvLXy2cIo5A2ZCoSMhZ0hSU3AiXisBwK0Njla81EZwGTdrxl64mSsPGdmKcVId7rQhk0Qbo8ZMXbXv/gLrauNPtok6KrYqhcIoFpRJRUVCW9FCBR+YF6XU3uhr9njKgBuK3edKxQu/6aY9Rq5a56qB20lpwMEnzTcFUyD1Rx/6jWslv/TlT4aCgJy3l4FX6d15zEAZWhS7mHUAGwbjOFPYrDfd970roHPhzk5X9w85MGRvAO60oTdTWrpVXOCSkDOTgiceHu1OPx3yD//nWQa09wDLQwqkWm5dIkPl0H2fFB19h3A/vwmLeE6RgS8h8aIbnLD29xLLBSnBEWR4pVwKchUpcQxW5hX+ZPd2QeJFuPGHTkWknhE834DI8wsD9CHx5HUOHMJbRK8kr7iuCXnG9WjqxeTm70LZ2D9oXj58SYt1U/lpuNd4kHaVfb8W7UGulCI++W4eGK+TSUWUhjb3XIlABmJ9x+8B09zphEsf2m+U9+U4mj5JBgLQqd3bdkaulSS0Uemhclek1snZ6kA8BDY0fiC6s4k4e5yEWV7qEpMnGuu6G7Hr9ar3AEK4HFgW/6Fh0DX2BXz9yUNmZiFidxRfOUjhKrlDLNyoDKZCBQQIzZoP5bzdMeHb2Dtuz5y+JV1P3NpziXHypDGQ8G+9Y6liQNc5lWcV6X3Ig8221KVWKqWWfQ02jVwuboRm72UUhTB8QZEkILQY1ogTWhPfrSJpdHZmaOBaa5anci+4gm7Sm0cW6oJxUhng+6yWUTC4BZLrOTCLDsQP7RCSKRnRjjOVrWqs4FHAVkPBGcVCyI6ye2bC/f9oOj2CeiQeqVBkSRC0u8bJQhLBqrctLrCnbhJeGe7y3MoKwWC9N5LJszA+hEU4JbjLKyHQj8cIoxLW8athLqVnWl33lP/W618ICK8Gx6nh2cNF6ayXddGFey+9pU+jXOAUCIzZfbYbW6vIHn35OsOb1YDWCd5nWq+GObmeHHQKaKcKB1r1rII66ou+8oPNePtD3+F056FQ4elvfdE/hyViovgfMrMUgrYerPn/+IhahLvUVM8EDdbUuXvJ2cDdQUGMN5YqHwSsVt646+bicz4XDjlN5wa5qeoLijvBaUCSdFfzBKiCp3QUVjYf12IjNYB54RuIFdMzXwfibR/xAK8r9ONaCtM32erLOQDQNoZz50SefxQIQX1rD1VW0kaA8cCLswigt+thLrPXU4zV3cn5+f899DACX8wfpKjgO4AxDxgPQVhJFhrPATENyv5xdiNemoAjKqD6Fd+2vEAtAB8hrVwBJMTzfDOutjF2GzkQ300nIU4h+hFKowZMyJdPPF0nE0NzSmc4/mXdlcRWFtdx2dg5ID8OdoGggnnAHyQNxSwDxURQ9DJ98y3mNJ1gfDpMI+oHban0BeJvYagEXXqYowTWR6bgaDzit201mvC7AhwGmpKs00/vBp65JwxXLLHnLnAQlSnfT+nyTk8mHMpKpeCffhaX24UefpHV2nUhaUJ1x+I/ZrYDyrNBGcGFi6elXhEqgVcKlJLz3nVef9ZVd4SP0BlbjFw8KN/RCGSQd+SWOdCKNQmhj5Yh64vMXy6nXI8gYXL833Iekr/uufMRTFiPpfMZZZqW54TpO+be86WvCyJU/r9K5lMyMSkY8aS3It1gJvctid9Oj8sBQivQzhZcXJ5j4NspmCR8RN3xPWrfdv/fBB6mzsioOtNy7rBRfCbOTGONYCdLkAr6sGr3mEOD7HfGuQfC8A4U5WtpBncHE99npJQlhXAciTSdjuC7BFtk56HwEBW88WwLjmlYCdYbwnd0ChbyIfD0N6XuRlXsRxLOtT+WB6QNj2bo4sAWr0cqLHBm48sl68UGwzFPY7Kp49fTg/QOnX+oTcWXJmA5P+iIkP0W5ujXoFUdcmY103dskqAjTyqvXhEGhNDG4HNnCyAB4NbMCHVNRQYe5M+5gzioowcmTXpLJBYbhevBUWIdnXe6L8J5TaBwHNY13M9r0LsqOa8/7hgtKHBHOe35mEFaul1iJn3z+KAOLaWmsrwmMgq9BYO7BRcqUdvCITubNQCR0lL7iq+hYtJV+0i48YvyBZ2wYOt84k5T9ChTjALUw2GK7qjZ5czWOCsB9F9K5LEABDESEDzjteLjhCvqKG0tXJe6KwUpqBYGlaBW8mKASxYEhgpEXIoQFiX9plwoe0BqQ/g4UuoJVkb+iyzXxaLQBduF0+bv8bqGe3TE5Ps4gvYJcdZPfbQi1tixrlI+3bO8cts3bb6KE7RaIX2AQb3iZssvWmLLyaQLkRiy84v7pP/2naxS+2QVXZz/9+OCwdgRu7+C3aYnpUsD02b4K5TXR7Rt7ZNiigozpkm3JQCEQEroLvAzRFU4YBa+l4eBhPypdBdStCpde7u57WtLLHIOmuTbrCkn6/HBkrG8HMB1NFh9Xl/MwhNOQKp6QBE0IAbhLeY4zzMNoaNhjiPN0Z6cdOGfrSC8Z1K4yWyfqL8GitbmSXl6OcongEyz1B+XjYqPJiPQIy5VeApF/LAAoPl6iT6dSAP450swCn/PKMmO6CZcXyBmtDwTNqjzzxZcwIvDW16WQXl39FAAG7/PNe95RbIRWk9PVbiNguDoDfygeB6oiFOp2Lp4B6LHniJrrXJT3+PqKPDS89A0Kl3hgFjyi1LSDR/Pti6db8RfkJ70dWNQkpoTcmyLdNf/AvzwgU04FGxhdQKPwZ/crdXXMyTCF0Pcybxam+TzE0Zur3kHjhIc2KBYU/vLsfFsgXJg8as5Pp1/AG+JIEa5vZoAn4nhMm+ksK0IhbsW7UbiEztA3H/EdO2VeCkuFlwZSy4soprfR4gevjRkEAjf5ShD4wc/JX51f0HQ14AM/8heKYPZKfjkkjl+lIA/4Yw6Y5x3Lo66W4zkXMwj4vOc7gEd5LscCCtsCQk4DPDm7bMdH4/bwyS7Wwgb8voz8LQXX4uLceoNPxwgXF9wYWF2tNJDA9Iq7WBrdL7OuBnbclORAoFuhD/Zdt157F7QaDEs3AHPEvQUSzbJq4KqEXWe4mt243czrSkKXPi4I00w6OfXQ1L22t7+L38Gc36J/f0B34IByj1O+iqW+zQAdKMsxAjd1ZFrFwU2Y1AGk/f2jnMHguYqev6AJ5SCVPhs96Fv5VaA9FJ1TZCogSV9Q12+EWUKC8IwlUCjFfq3zHRANd3iBrH/Nk6w2U1Iz6g+8NfXYI5jOZx55duCnyhvecx/l0Jn1d3AZFKuqlOnpDQovpLEQrwoylzqiq1rvlFV302vukoH0HfACHXcPjtsHv/0kmFNZKsSmz9XYQ8vevcrfgV2VgjzigKD5yHM53Ibn7NEHnrT45CXvODZg8cbLO66GOZ6kM9y0xs1gNjhO2cDpZ+mP4Il8JBh+Mc9rSgLnAGtVcMCLYQlHxMUHdVOwAT54DW30wg9OqVzqnSvlK+TZfET8tOwoexucOeKvIi/rCPWCJj3hYxV14uMvba2pE/mA0eg4z+8cw6OugpxfdsqRLhVl5EQu6qdFKQ3Lsppp7nr89NOHWBYoD5SBkwIZsBd3xuWa+nC18bfbopXwJYVwenCUo9eNLMIkmCuYHN3N0ea3b2eRkF0ABVrk2y1w8UcJuAqjdkFKfK+e12bLH0agEioIFYIthABp8odwCLdC5wdRFlBKTpO4JHltdaXdodx7d++2W5u3qIAzEcImQWSSYjRdvuZjn4j8hUWkWR/HDERWmIVrELs4346EFROQWFEQDuLUZ9vxXgkPkWV+yshgkBrdcJnFd7owDi5xjW5dSCMueZV+Iuiu03GpKwRXqGxDak29cc0AFpBYpMn7zJNWPkYo5YRPIa/5r3IEy1TiYDBvaIWoLbj2pVQOrcnTvmm1NsJsfcxz8MF13eeX+zwTz5z86KirF+12matWgEIn/TVXK63RKUtFx580M9Qw4ziQ3RWCaaWTprKL3upcA8KIJw9FQQy0tTzhMj9H2k0nj5m5dPYbDTt7+8lX6KJPTQccccYTvuTF34CbEEHnlfrbumbsh3xiduN6vXLttOE+SYiv5WIX2uXxLrPfuHO73bp7J3zt4b9HyMY5suEyaPfOeIBOGh6eYRTysvtDFwPahGdpoHt32frL35YXGKg/v6GHg77u3D06dRCWABWuMAc2uz7KRo3ZSCvfmeeXFML55OK+yLaCCqiFKrR92k+/ubmZk1dUDhL8wYMHbYeuhJaD71UYEkfF4BFNju7aAr/A5P/k0wft0eNH9NsP2jbIcC26S401F93J6K6tW7duRUm41sCyvGb5MYpA5hamUkTVD3Lqc2XFNe4gQmHTzKaiXfFE6ZDecQMrL4wqOFuZrZ3d5lHzrlgMKyOAtigSQoJMxxPiYBbfiWERO/gQRB8HhAq/zzIWcWUw+3bJF+bQ5WTkK8xuu1xDWT0Lp07l8Sge0mQwkvdeCcBX+XX/qo+ADz5hpJFRojB5zGYpW0hNVKkv8xHHnKksEUip8PsnDN373rwGmDJOYhIZHlq5GOYMK81BZesqc3kIrcxrCyQ99NLCNSzdwpM+0kNLr5hT60+6VUvm3gaRkWfxOvhe/TA5sMgPXdlLfy1G013QL3az3RbdwqwFIa1p9JY3dWRYeBvqOHUUwrPxVSC29OZjI9jzMBtzygCxHrqah3TNWRgIuUKdZfX4g6N9Gsntdnp8SDx5DLaYUbC1oGmlwZ+NXfidd35OH2ahS1AWXBSmfAXMpQSqHsqGeKIvkanKF1s7zckBJwKUEfEszK40Np1y5LPhfZbnSwqBUt6NRoaQOQffQvFqon3MLrsJKgG9fX73GPQTkTXR7GIoxP1sRWcZ3PC0Qcvux11cIPLr3/ym/egnP24ffvTbtrO70zzq3YEhAVTxvPHGG7nqFHAVhl0A35/TmqsDhc9uiuWogWUEuVpEnWJ+9fhRbKl8jSEYN60HiD2B2V46P42AuE5AM1DRizKQoKiIEFt8KwDBO1fyS1CYRd8FtFxMZXw3iX3vAJFRJEAVgUnoPLJfiZao5oGTJa/z1COw4KDe628I+2v+q8Nl7mIeC3ZnXvKXsckT9Uow+aZYlYDxuPfZa/wQ3i0m4TAud2phzdVfv/c+vHEMbj3zopgt+UEX7/XSqOAwXeEnX6+GDU3jh1UMc5AvjM1VwKIEgrdSBpbndPgIiyS7ay8oA0EU71qu7qGxP+x9PvJLkS9pfIzbMZjyk7+ucFdKl6tVDZwDrLgsuIIObkmmkqlHhDK+FMF1HpSiIrALwPvwH+89/1MF4WxALTACP8R11imnaTneBF3sZmhtqRBKQuHbReQRq7lbTlpKE+KaRxQtdQnfgRvtTvfOvKCx++Wv3sPCdxGgMzvgl3fW2+MFlQPTWhfz1ILvGJm6ldWVVU3uvsnEyC5EOjxyl+NZFIHjByoC71UAnquodfDy5ctpuAVYmIUq7GpmLYfv3L/f/viP/rh9791323e/+91YGhsbKI+0/i39/S0HD+nvRxGQbwCWqWgBhM0NSx4J35WGCLe87CAEHWpDyxVBjk+EeUBIWTy2XgqA0ywt/V836bh2cHzpVFcJj4SNOU/+PvODL0HQGxaGIF45GIy/ajXUN8W09Wm56rvJXsJJBjQGjjSfxlJw7bpKQWJrFpqnSsB8LCNKYTAlS4iFa2BW4TFO4g1hg4sQ6QfYfC98ClI2PMGU2QmavEgfZTDc3/BhWutuuYUQvPHBknnST/VwjidPnyeFDB8mhQYqWcssy2wxrZPvMn8e5gUX4ou43tsAaGpDvCkkDoymzytufCWO8XYvrJtjXt2peOw2VHfAeHOxAD0hWswZrJd+/sV5H8Ur3i3R6kGngQaWK0zpfsrXlC0+bMW5rfqIZnFCemmpdRDlYH6kcwAzA6KJbzrSmDdpKq2zCmdUVgWN8EaRpbJtcRm80ZBpYVq/dFuH6xwyYAMuv0W45S/42S9B+72S//l/+ddtmwbXxtlugvuMPHZdPheP4qF35eU1QXnFzY/m7sX8CrNUQek7kTDCDWE14T3I0TCF0la6zL5JlMXTp09zPLuf+HKrpesDMqjiyCpM4NiA57etqckpw7EE+656P6a6jzY/oBISp8YQVlE8yzCTu+GWY3o5KJizGw/20PzX35W0UlkQpflDvsKqVQCWwrxWXrNNU3J776A9e7ndDg5RPOcolSsHsEQJDBDUIJoSCOJ6L8IhUZgDyoVhdH3Fmviwm5BRZ+4rp2JgzeBsCgo3yiT2C0/ykZeMMpu/pRJXUYipaSsi06ZQmVfB1Fy0pSUPve9v+iHcPNJSpbnjVVwyCl6Ez0Esasy9isb4Q3Q9cL7qjceLiCiO26zoJEv55Pzisn304DOE029wdL6xLiWkegf/5BH5STjSQoNv98EELeaHUtaLOT8GrNXgdJhxDEfNJJ7vz+gf+yFgvxWhQulCIe21TJ1+tq5fPH6S5dUu7bVcayAduvBHcK2/OEsI4b7DRwkTnr0LCJPKQD6MBSEOh3ShfVci4FP1D8WJI/9UHG6A2sV+DoiaB/Dxzk1MCvIE/FABhBzLWuUJHh0QdCOZ62PyoSJgiHUBoK436Nb89SCjYwZaQtCZdw8++zyHpqgYa9BQHBZNlIXezdIrQ/LrK+5iMn7b6Tv78BbULYWMRA4axXARYyYRErxzordv14muWghqf4kSrcN7r1oYxr05j2yrn81IxJfZFxZlgBIETzpyIOYWFoRbmS0j6YHPAShnDmQyK+LeCJVFpk7I27UPHU6fnQnRhLQesRhgtH2sA/eOn5xN4iWj2lUuz8AXWla4JehNJwxp6cjXd9WaEE9lQH30dhFcmZdBLuojrpIWZnJptfVzPlvT0hbDcM15GXvKQIlWjDR1CnlYmjDfvQbb1L0S3u+rXoFf81NLDivFaiTOKxrhy75aUe6tL/krVJrrQusXnT7/4knCbH1kNJ2zBeI8zEZBWWwjbskGIqgtYwE406DCtmaur3ehk0eDG+ZKRxfJITZprWehpedauLaifxhGBveIf+9z0rf5UY5K4DEN1PGZeFZh6Iv3qJQg3nAChfcSVzf+yqeZMZBO+CiAwXmvgiC4+eFnaadSSDdC/vd9crHuCLawkVfWDJgPXh5JQyIPoARghBxyc6bg0v3NtyN59nsfnq+hZaD1admOvWV9EPkqd2Y5Rx6uu3D8ROXpjJUKNrQgvTIpzkyvnNigK+dfUgi0ZJsSTqELoEMhJtCb2MVImvS+s4JmtI4iUDglgt2IjY21hHvvIKG7EBXIIkQdk6ZGt6thHisrxTTm70zCLc9LJI7HpNnCG9cZBJHogSy+t9XV2eJUpUASCkWEa0UUvKV8cnpPfA2i+BHQgwM/WgEjYR1IC5JRZ1FSLZv1D7xiWIH3KmFzLXbyvciNWWncwScG8cRHzZ6UECQ+MPDPuwsY7VR1nbgxI8knFoDMIgPCVCk7zBMAB9gq/w5LdxI4frifvheuwUUgwJdWhv1cYYnQV6r43k246atqvDcrHhQMW2AVn33a9z/4AAV7GFp0Ogu7ykFYyCXhwQHphNKVctWtgxkJ0/yPUlS6dENZxkkXhEfz691Sae2zbaJOWmQjmzgA557j8eCzz5KusOcr65DKVMBrrt4LK3QCJkGwi2fkagRMWvAlbt0UqMCR9QaBx3Za/izLQIvE7pTjWdK4rAzCoL8LqSgsA7SATQPlupzTfGncD8D4tSZ3rvqRnEVlAnwpNzH3rT/WQy2nBj7kYA7ZsXSPW3/zrbeCF3FsIy3swq1sOXOonCmjPssKr7rRzNvpx1ETE1poBAhCZXehhROmMC5qzsjoeEeDs9oJAimYZJR4Tvk4V2wroJaKsFJ5K+426sw3Y874TYQFTCXzEU+WqSbLXggqVl2NWhptBd64d6/du3c3U6IiWFitsINa7g2/ulSpofV49pqPjFC+MDme4azG8REK4Rx4pIuIkpBqdZkfa6FakyCC+hTxBE5h1YSsfiGvwaLeZaKzi3Nob1eWwfCk615hEE+e3DNpEHNU6/avzk/azMVBmx2fZA881G0zjiug0GgaeB6sCJWBiBEOvYqih+ED4XCvq1t/hNnS8TN4mNMWWJgcLfebfiNgclrW6IT6U856G08v/P4FR5Q7KDmH0k5JD5e2X7//oD1+tlX15L0Duye0XrZE4h6xTrbSwJHzs2GTlzM5Khrn3u0qpY+NRwfUFSRnoRsWlXP5yqSNw+rqUqbzVCIL8IYl2G9OLagnRmA7Ot7HZNZygQbwonAQERgLL1LGigc/pPQuXUIsHvmOLNqCaeBZlUFkIjFxqZM4qefQM/nbXUDJqVCAI0q0vx+SRs3MqBSko5YNFgA8fgVf+EHXy4l1QDkuIRcrDtA7UAp/q1wUfA+lwcK9OoFXHDWlAb9CltoyDbcDkK4qg3f8QJCWtjxvFyuHxggD9eiKW7kRNgeFi0I3HJW9p5AayVbPvQzO16spQV2Ia2YivZSBqexKeLLyWrwKQbPc/dgKiQpA06W2WKLlEHSp6uCWZo/PWaqLT38UoAXcAu1meHjq2elxO6Xy2VXJn1q1LIVbUVLOVBwc+tVpN2ehiGAA94af0hW4uHCPPa0YiAzxyPfidNx2tvfb0QlIIr9T8pApqs+noA318lLVHd7jJbpCpaCh4GLuwdioPeLxnriuCtSHiQZGyr6OWZTo7DIExCxUi1xAhJO9Nnu230YOMiJEo8w+DP17lbNKKtDgLDMU1fOeMmXKgstnnbFxxKuJgYorfFlFOUIpCh+4vDojP/DlKsURNAyLG32oc88qt/ykr508y5NTG9vXX73VXh5dtI8/fxL6ryx7rJ7dTC23mm2ym+XUry2Z03D5vgB107S2rh6hr+CL9dQ9dLAEYAQP566EVSloiTqCD+5dLVldMBm8Ghn5dhwB8xsR0JiWVl1bYw+lltJ/J19nkm7YDuqBmOtW1rrOEzxDK+zBJX7a39d2Y4yexkB8+OCL4Z1KId/nwM84BQmHuaJXKyoKiarFWjX9JXljKY6giVn4LdHZeSwAlMCcXWBabQ8InnEaDJk4PzhoJ1sv25mLBGH2LMG3MUXuZldW2yiD8yiLkwOU/Wk7PT5q+1s7mYVQrWfQnHKi2IAlY2rIWB9M/5JCoH+/1vv8mraa6tVqX6VlVqv0d2k58L7zL2YfFdWpONInHOJqORjXboHvYupwLUBERQEYZoKolps1BXg/Qe9XmkMInGnNy/IcoFxb2wjTpWKUlxYZBJxbYZkPwlRVhddW3/P1TtuLrd0ojyu6CVow11NrhlV3qBgFp/DiBTX1JW/7bHnFH5EJ6+YfDCDOKNv0DkLZBXMAyB1omn8E5J19ySwIwntvuebFjRjBF27TMguKOIhP8vLdBY3WMZe4Uh65wZMHefsutOHGt1kBx7sMvg5CeJ3GssvrKm+EKjcJitJ3fYOC9B9/8KMMgIGNqq8tl2Wl3OqC+lxdvOqCdl7q116+987315hTtWjm17uBwQku+Qu32AJM9zTYgNl93NrehtbHkA444AHhNn4a7eH+pk+lSG/Z5i/XnB0dRfmErvI1dM0YgPSyPglTSdEwDPWzvp7cZReBQOAFPcAk7ObNP0q4xM8t4+Yrj2RWygZZj4ITxTZkwnC6cwBfIUc0mpcri+1yc6W1W6ttsmhjjWIE73N0gc9RFmeHB4HDLpMzf8qd43ta4VHMlgX+C067Q8WjBdHg/p//0z9/N/3LILsYwAEap/+6eWEGMTGAVMRnAIg4ttLHxANVeAiPdzDI+OYlAfvAUkdY92lphzDzjaA73gATKOBTpglEnVFmo1BOsBrSh0RAbYUkusr0gvzOMB/PQZLCDsfi7RZY5dm2vXfUnr88aIfHZ+0YK6ErCrgBWHotIOYNV+9rIExrxmyDpQDGDzBUIHUJk+C1jmQkcCHRw2SWRcuJJOGrjioTxdMWp4Sfa3KtsHoeBPUVV4pDl3jcV/RKE/fave8sT5w6Ei1sMm8pIJzc+iVHe0oW1Tpaph5nthDNJ0fEf/3+B20fS83BPMNq9N+GpfKUxllujMLMqLnChXcQVl8zNLa+pQhUtqVwh/LMA5qaVqGWK7LwC9/HFrxGKUFrjya/QOnzGGVk3iWQpBPnw/1NP1Qq5Tko7CAxFQrPqWgcyMzJQ9QtYx7g0DCF2ClCp8bl9ZsHkgR2yutdCnFuYydHWQfj9NOMgCJdWuF11u3s+LhNnCEApwuLWEA0mI3u0tXKglsN2sSP4wLv1eFxO3tBl436wmDhK7tsO7v7WYug5S8t5C/poIuSoBG23lG0CR3c0mh+08+rWwm1h17gHQzU+TUmE9YopQwC0mQqtbgIEVFoGTWyrbiEkaXNz3vDZELzNW4fRARNxWhgTVLYsmRdAnGd/jSd8TPoRpgwuAHKcJ2bNC4Q/gma4JCy90HgPu/3Dty/cN4OURrORR/lHDk0PXK+vXPctvZOUAgOKiogZCQMcRKtEBagBl8MI28AA3CD3YFt8HkBLiS+MErYEJesohiwiBQAmdJ8IK5MJuGS3JwsvwDhX1+3cbn2cOMM8YYIpk+4nN9b+cTVJ8rUKQhRwMahLkqW35+0xRPHwlyJXksIM8ccJm2Ulsxtta0LdVW5PH7+sn36+RcoYSw0BDymKvHtVllu+Gqgu8zvFLH3tTpR/JWP4iD9FFauWWUI7hQW00gPGwV5xPoKt2FduLQSn73YTqPgLIgzGRO7ErEEhzpM69n9EEZcldj5yZGZRpB0abTw06u4UJESR3x2PndQO6eFcZ+6RxkRb8AhGYRmZWmURaMAe2hPzhYh38xQyePkvbix0ZY3NjMD4UasudkaG8smPw8g2t1tkxPkk7w9oj7H9tklJO3Tly+TX2QMJ2zWUZiVKy3yjOWI+8QYHAy7aYUEOFcyqASYJSDe2YWMAJNR3wAlOhRgpwQLpfVnYSoShV4E+Wx+OmceDI82NHxgLBHKY8qoFqa6By6mKIXj3HINavauSTGQpq7CqrJwaadTTyAXfwKCPXzy8OgMhUCfEr9Pd+HJi522s08f68KxDRjW6TMLFIAB/rgQkhd4LzJl1h1Qrj6vgEcC93iaZGk9FJIet8hfRCHvjCegPGe0Wngb5qRP7dqAMA6xo/WHPFOcuQQswvSmyftiYl/l9U14ej1MkjCv/nDLq0tfWw8shJ5P5YsfkppPpTDoWmF0OvtOBTlHX9YvQv/sV+9l56PKzpWlMYfBg8fmSzutOUFTOSrQ0rjWhtiFRGgjjMUbEZQb8fRRqrgez3yFyp1+OeWLdA5an56P2yefPWy70NuveAtnKRe7g5rx1kRYVDqDBz4tJbt54t9NRZ474HOnRaZOBzi7JZjTpodW38H3rIxFMadU4xGW7kXycOxDemIdahVFeVS9zNv0DgAaddaBd+RFK+QMJTamFV+cX2qLVyi9PXD7dLdd7Z06PklXAl7LikbH6WxQuUdpfAoOXFbuFgJx6jgNlE+j6spjcWvZwvCKQqDW99W89t0VNJWBXqQpkAqxSDODnE9HJs4aWAGJGRahFsaTKAkLoqvPqDetXoVjn18EEjWCIgLMz7z9Ph/4wlJYisldx6QVws1P4Ze/c5YcFXcNvMKlOa5m9Jx8xw+0GI5PUQanKAasg0v6khcg8+XuYTv2mTQ5/UcgFHYLVS4062UJGVsvfBSYOvIme+iVUpEbwDE7gFPmEL60ZioGmDRrFpK/UU1v/qZXWeB5F2ZRIYBLog3OmNY1JSYkAsmtrW7FE28lyPkznBe2pGntucYnnb6nwxnRh1gJ5ABjZgFSIaDe99i5LfzINIFhgMl3qGhaLngFBvzwkwfVQqHwXBmqwOo15/XS3zTygwLdrQLxGOU6XPXi0+fEJY5gqFSSB+H6Es7rvQzC7erJ3X26hVu7WAbwiYoXPhGXXfgzm2CG4q97cU2eiwiWVh2ZQyJrPDjpFtqBiZLqwYkLeVG8e2e3wMbEehSMWeRkuTxPrUHChNeGzITiTB9lCM5UBJbnpjF3vjuho9VwvnPYxi/32+zBaVsgcGGJLoEDi+ursC75yNc0iAuLq+2LJ0/pHm+Hqv0INukhTsW7PCMdvjSGQLmbVsu1AVbGSPq+oChmu0xBpaOprQwuAkCY71UCPb0EUtDT9cAZZl56gUl+AuRLcJu12zhNQL8g7LiE5re7EEsh1MKTnrcwXFemmMuW1+3ajphf0oWY0AQCHXletYPj03aExXBE2hf7B5luzGCYxCBdBMcxBp8dK3DHui2OaCI/CgszxpKRISjHdOEAvTWBcK5ok2jFzGTBO5WCCObHbIDLlka24YGrrVJaFBnUnMJI1ZLoLDcMZOLEN6dy4sC4ESbJ3vP113vjT9Pwmyx8X866ZFr5+JB40F0F5otEGeLdvPBTDG3e9s+v2hn1PkVhez7CT372y/acvqxjBSp0K6GlQCLQVYoiM1HQyzzMy7MOPEdDRea+AZes51P/0EpnmBaXPGM8vUxtfCns2vycCkQraU1tDT/87UftxcudmNgqLAc/qwblFY7gqyMTLzdmgBWYY4KHIMFGuWlyw4YHtaPX4IP0A0xduZmFqkzv+/CP0eFj39e4BK36YOabQEWgJepYi/iNsMI/HnBzfrCfrohjFivrG21pdT0D1WNwQCcNFlRhqiRd37Pa9vYO2yeffpZxBMf15CM30HWFEN4COuVHDp06WrN7VsYWvkw7EAOjKORq9lQU79SgwmtmPpc5X6sIRZPps7GE8P7svS7xB+EtgGpwLoOHxuF98oUgR8dH2fx0TNmuTFOwgtABtkK+RIasTvMgzH6iTdR7riMsEBmyC2F/UqY9ODlruwcnbXt3LzvCLskzA1/4Ipt/CoTKgCvvI+wK8yDQRfsidMYLrAc+4wIEKpwqBPuAMnQtGCFX62By0punsKf1kHnCQBILhQK+q0VRKZSPZZQ6c5WJdcJAWN1yL4jJ3zTkI/F9P+TRfTkpgxvSxHwm3fgcXMuwqaqA6ow71B2fX37Kw1DCSpgnMc8uLac1ev/Dj2mdPKrfD4oeBhZbeMtP3xovzF3IdT5LezMOvhQUvOXZAHSrwHfGs2HgMQ1O+NR8MY1956zT0+cvaQRonBBe2cN0pJ7mYXlFx4HnuOqkU32+8CLCKl74ybsAk6sZDmHDu1LK4F0cJ08Coa+olZ8Ti7x81tdsRTW8lq/AC0+Osacu1s9E1W2ibvAspnMO9hmtL7bJ2kI7WZ5tJ0uz7VyFriwBoIOsDvhr9apMjk5O2ycPHoQelqPVWt2lV53lCfLU0Td5S6KpefuqQrWMROsDgSZyqaRAZnCoCzrpbPFckOPaBX0fPNI5cNEVgfmKNFlLAEFNEQYge3dFp7DIBDKDrZbdCQVD+KJsQGDMaRFpLubB3+IcCskz6WFOWyO7D2plV3x5Nt0eSN2m73QODOMBcWFzM4kk6GXKQlw8SIzw64WNsqKUTET6ruDy2Ta7LyhIEgYm4+rIpcohfroTxtdzbzaZhYDwEWTTGTgwWZ7BR3fmGc9fWn/yNE58dwXoNCy1NN5rrnIBXBsClK9lTuN5mSZJDrnGmbWw4VTozu7Yd1XR/vBHP4JnygKQ0RMH+klj+UI8dryIxwg7zpbQcOmr73jV9zBh0xsmbXprmLEIZ7q4Pzg8al88epylvzYGcoa0EJ6UegMPPb+EWQdofUZXM3xB+aZJ7OskX+GIE9apcqKU60X0hmotXMV9uIC8gzuFHpeZpgE230U+uNrQjKnTOfDMwsc5h3IZS3plsZ2vogRX8IvIBuW69uHKvR3kqVJQRo/gddXZ5188CvyeJeLeH/cNFW/XV9azyY37otTgCFqz70GNqNdAeoCUCCqEVIJMot6A3EURmmqJhxcIK+VAiZuaUqlBazkLQImlccnHAx1dORckWhati+MBEQ6es6EFQmdBC2aUA4uubbctsguhyTNPP68Grc5AFEifQZlc0Uci3ygxGM/KLi95toJz2BQGsV8eHLanhydt5wLGgYs9UiplcyUzCOVYBSb/JTDqgZUmH2Sp3YlDGfm6Trx9flpwEOAXkaMIxJUW1PJSm1HIwN+EeqkosA1Tp3ksmdmRJqIzOISTwYiy58gvH+qgTI/aqlZehSCuIK3PIbgeWIbGy0+1e28V4kCsOLULFIvHe5ENU7nuI42baSc+5wJOpT3lwIBLBI5sbY0jdaV5jpHBhB1pcZFOfLugxkjEh2QNQ7ZdLa23f/ejn7YnT7ehhUef1XkIKmWz0iSfh361gg+cApbee6JRvcnUIujjDj73cL181gXnDL47xS8uzbdbKwttDWZ48WK7vffhZygnZ8pQvuKPuClAy0xc4Kkl5XLllUfF+TFjDzz1KEC7H/bHaYbIB97TOksd5GjyEwZy8NsJI9LMgACv2cMJzTLij8+iIt6Zr3hy2Mn0OVl5JE7JFzC8E6/uV5iHb20sJtDA4/xm53leXWuTxRXwD09J10u8MDgQfX6CGYUVD9/OAafe8lyQ59L8szMH2qUhynUGHsT39T/hB3DypTEEXt53NZYbhJwf7qsF1fDdrNFJRi0J51nJKswlYCqRqRlEPsYugaYPx3sT1pp0TUHnSUEyXuKWiYzyiYIRQIGVmW2lXQxlKM/AQczk4dprl3Pmy78AOoIyItkxDM1qLQQ3PC3DKEu0VksLqDzSH4PknePztnNy0U6GcYZoYwFU2J2aihIYzkRE6TgSPDk7bhM/xYbAlD/L/nUZTYSSeRjNlkWvCd0HHz23r6EAjFNCKitZIhYMLBTGJB8Px5hVOYGPfPRVvEkEPffiKtybcO/rUs9F4HhfyYw+Demq/dH5kne8TzpxLdzAqULWSrBeC+KkvycnlwNn8RagpmFIuIJhK1e5n4HLy4Xl9gSBfPTFM1LZD0a5AnM+omN67l2Mo8IFyaGf8MlfCpzX3ghpWXrV2/UMnXjfrYrwJTzj0nM3+CjIwqN1sL13jFAtUzZwilvryL1wCnumheU3laXCJR+AWjcTxRFHPhKJsTDFe+hQ99WNo+7k3Vv7vpkpeAtuqr6Vpu5jPcjvKv1AYynFM1pQvRFVBlO4DQn4uJxbaFfcj7CAnU1xZgFN2GaQUxuTbKOHf220ajk4aZU96nZw7BgOeIL3XAat8OccUhswCBrrVtzyNHVHx4f3dvZ2Mx3RTZYMgHCVQCbqTuLoDauBwlp5WAN9KgJbJNKLrCCHanPVi0i7JBLZV3VCkBXIJXmQLIqEX1oTBbp2KbqdWUUUPMLQy8vucnQjlasoF9GCk7a7u9P26G95oMsuV1dq7e8fDjBOMmAZi4WWI62iDEN+YenA6jvN9jLdQxQvanoImTAVH5aQ5wpcku8VmvgSj3YhYtUzlUh6ckgLi+NR8tvaRUnyVG/EC0ymBWC5YbbKq16b56vP/db0nXGHzIb3N9MUIwbBeb7h819XBSSt7slxpgrNAz2A6wxNTPDe73W5z5UfyneA7ODwuP3mgw/SZcueEhqZEmQUHoTOWhby17zXdZNVGnWroHsP4tEqCH6CE4ohD+PLf65hsLu1YDkIjGNFP/3ZL9v+wVGmlO2e6GywbrouABFaXgU+6OL4QZQF76WBqXod47gPGoOzjt9yxu3vvPRkw1O8SqDoVcKvFxc1DT1sEUg9eQ9epEniBl5KEA/gLWNC1FsQynIHfuJcIOgXo3m6EaUo9Q8fP8qYig1SFhKqkPyzLiR1jEI5fkUhvNzeXdtGeJybVCk4st+9zyZWMcjMEkqFYJjP9k18duWTxLWVNp2FqCiM41Vn5XtYIQnFwX1MyUHxSDynEI07R+UW3LREeD43jnfb7RFmv1eP41KoPTbLfK2g89oykhtssqcBeITl5Pi07Wzt0gpQvoytrSyJqEd8yAFMSkGEWBThtQBkEgctJZxlGk65V+e0cuR7BU48TTebTaatr9nLWAq8wl6CGUXra+uJQswgD4pAhZCVksTNICPwGEeY7JLJTGArz7lPfmQUJ2cM3vssw+ZxqFu//5IzLEJO64bllc+OI1R2xzRwLMc4QhHk4iMsSXozX60t8oFmiH372S9+1Q7Bv9O/xQel5Fyoo+Cr+G04bBhcm9CFXfrLB32pvF7ne3nGsixfX10IlIj0JT9RL+P/4r3327HvxBm4BSSqKL8phPpi/bJM6fpYLXDm5irx4PsoEOuFN7aKo1p8PK+KR4VjeJ8cr12eeRfcWDfoW5vUxIH05Z2xyMPZl1gGIFxcaMmObL0R5vAI8EhOFYG0caDa7fmWEqsUCLTwjD+JB6fIzNU8XVIa052D4/YffvgDut3jduA5JSenyLnniRxGVuvks93UY+oo912RL9IlVlcKHo/maUi2uDoFX0JKZON99tln+M9TcQHX+16idiJ6db2Crj+XhVEmpQOV5mXls3oNgctUEyCqNc379Pik7dP6ewLz2ekJac7bMTD2Q1wzAEpaD1TxozEylCsvM2hCC6WZpDuBSQMPykQfoSZ/CRQnVmCgGTfbUAeVUgYTNS25twujZRHFgJdweZa4MhiM6FWGiOY3T8PxMoPChxhroKBYwJdCyFUJS9/TLkusEwRU5iC5awgAuvqkA4OF0eJkOp6pv+H8VLDMAgPqDevXcFb3eTaq5nQxr2f+y8gXx0clFMQZma/lDWVel/3qvV07Vyk6XvLbjx9kC68L17T2FMQs9aW+wiytO68p2CpzFaPh0sdrVxhe5St5ynvjy8imVUjcXi+ojqT/5v2P2vPtPQSEuNCmD/I5KG1dTW+XVzrEvEb5e5qyyngMHxIQb/nWTVh6HYkWH/xDq7zrXgLqiRCUgreUDZ714jHKQ4IS36jpWhoTnE0w7RXuqXIwD+HAJzXwXo3JK3xEgM6GSa1N+mq0eMZabuBhZnE5x7XPO0EA3n7ys59Bj5ryFwfKYxQNwFpXTyITtLh//r/8883NO7dDMBP0lroTxAQiX+c7+3Zm5juvjx8/jsLoSHQ14s0Vibo5BKkrHOM/evQoeaqdSZR4dgfMz7GBxUW/NI1lMD+C4J7A7Pv5nMK8ubnR7tzdbGvrq7FOhMmKeVSUVorHsqVbQn7OSjgNtUTfyXMQnNLRtJRkwavEicZWeEIGMRTiVL+uFEGaGZEv2gbl0E/rieJQ4VhX6zM4GdGADKZ2piJ5GB/vKc9RRMAQNDiIiRZHVHgoeAxPS1QxiFvKwqfUYIiTd51TwrXDvW4oW6aVRjedUZN3wvMQpeCqScdQ0h9WmfhavMj8ljnk47V79Zb8OgLPj5+9zMm/VlimjlIgjnVxJF/eULC1NhWsrgT08oLPN/PvZXpVGdggyUu2tuLProPC9NsHnze/4J0t7bHmiv+CeJ3VUYHG+6BwArRWGdYLhaSO5t2d+AmeBk9Cf6JQBpSZLHllPCF4pt7UMzj31zKkqeV4T5j9+Bx8S9ya/l4MvORc/EfKWAXAYz4+F99RJz1xXIRVs1oocheHwYswZJRArAYAc8zuxYutNL4O+juWV19aK+ujy/iAId3SpgF9qlBvJAW/TxnqBKxrZ5Fp+L17b7Tvf//7OWzhpvO9eehtpdfW6/h2tyzbGnxAH9MWxHIzCMlVE84PvJwcH/DuECvgGMK4tPOYdzDOxWk7PNjh/rwd7O8Q7zCjy/MLnqmAkEMgN1xFm1K+A0l1LgKtBd7ZC7dDx1oIMSFM8fUNZ4CokcEL8Qp+338goVy/kGlMnyWMW52dH7Z1FVe+o/yYhRIzV1v/4h7NVzW0tsKlLUi1AYkzoZ4ZcIK5hMJFVmSW94E3DFxeSGW2uuISz3oN19/FJeqr8a0H5Gjj06M2B548CcjxEWlV1lIJ5uvOMGSRlmm97R4dtw8/ehC8Z9CV/ENflIzTbDJib1x646HrVoDvg0O8wum1Ny6dj8KfS1gQhC2i5P3I6XsffNwmKuy55XaKBehiHOFN+WBJTBfs8oekoz7gcozVCWlTRsqxrt0TW3aZrjIEfi2Mwh1042UUTBqVoksaOhMZSQvBcLxpxQOB4Z++xBiAsa60FogqzX3PJYPUPCEkoUutAtVqojH2ih+N9C5eAnbix76Ql7CiHRNREbjQSzlz0sDX4lSlqi+FTNfJcnTbL7bvb29vkylKoWsLEKUg6yWWyJcQEkylYEYqhu3trYRZSkw4Mrb/LtKLEMoHgCIohpnGcxjv3buXuPZj4gDy9PRYNAADRHK34cwYReI+d9dw2w0hL1pP312cn7SHDz+la3OADFIOSB9HURxgrewBi/1BgoGh79EPsvmZV3iLwiCatDIF3jpnei4spqlmK+5gTSmBS+qRD2+Cp2jfhCE4TsVxveJdjrnynXUHgCgEkC/jySTiQBUgE8WktOK4wpQAagE49WlrUgwkRGW+V7bFIpW2t3aprK44qnzqaPi1t/zue5g5G20a4g984JiIMyy26AOAU5oa6WZeyQ+leQWjyuhaCT/40Y/boYuDqEMEK3DK2w4o1rhSWQknudrtM5/eHfC+N05ezaOnSXzuYyVoySDEzrd7huKF06nAkuEc8OiYTAbiAmeBn1qAK8OyAQmLSAtZ2lU8vHBznU4hmm5Ib0UcC5KG0sMZhtDBeISlVecZ6Cocrzryy1lRCMGjCgdeQylIZUmXpfTgJ9pJjSDuVVDAZTc2PIa3q5niqKQL8Rbm6BqjHLRyamaMBhR5moDLi5NTlDppwcHh/lE7P6khAccLtewdFhCP8lncaHZmre9fV/hvmvoSQEIYpuArNBKnZ6jJ9+jRF2RcmfslZolpIR6wKnHd7GFrbfiLF8/bi5cvk6frBRz4Mz/zT6uI1Hio6ptv3m63NjHz565QRnZjGkK90O7c8fyD2Xbvjc2cBrO19QKGc4mnSqIUkjBl/APFoMI5O7VfPpNNI34jQkXgNKU4D4Vl1vwZICEGT4j0V0uHgEp0hB0v4+Ad2aXrHA8LhYbp0pl6yBcSxgubK+AyQJj8iHTDWVqmjGQw1VGYsry6K2Z0gYvjPnF4DpB6f3TTgFd93le6a3/DJV9DwY/CAeNdoNy1TLpCUlDihuebLsrPcBjUc/9+9atft6dPn6euEZBBqITF5y7sFlx8VTzXW2nTyX+W2S0G08lLPiuMKgUVll/m8jh4N7WpwE9tEEjvtKQKSeG9xk85BVWL5QJ+0ZJxlWIpEOIrtAPaEldvenyveVfExUKEVqTk4bvr4rypuOabcYAQ35ws01/+5CsVRHDIKx319Nkccm4Hf+RQioj4MRpRCpdYvpPMdmFNnx7Ruro2wW3tKAzKck3Dwd5BZuA8LcyDa1WANvhZ9o2ymbLj+srG21oACriaVyL5XMQqM67f68xk1QELwt9+++321ltvcY85A/BZZokCcJvl/oHTfwBwfDQMBJ619bX1tkbaPvXo+MAyzLOxvoKwb2INaAZR/ZEnwc62O5sbbWPNc+T8+o07KLVgCmdrpJnHmpAAVjxxXHuwstQu0PgnJyqnU5gFxQTR/WybCsi56erXgnyJKkVlOAkyWAfxIUb56ViCzwORpveG54qPRiA572WSjBfAsGFIk3DvO6O87iR2HSevYqi+n67vprvCBM7Akk2J3JbLcO9D3HBN2N/gEqXiCfa1g9mE2xaJ7otTrKgHeBrIyFefPjLPrksSfeaSMRfCARFcLLQ9uoQPPn+YU7GcZciJ2Ch1+7AKuorbGQcF0GdXGtpoyBcRNrMBp/KZuNQqNY3drXQLoRElpmWcHS22Tz5/3MaY3prSDjoreLaeCpkquVzV1yettkzdwfNzrmmxHvEVRzqFVta5ahhfqEIZR8FV3IrqE8qE+qSb0xHj++DMOuGVYqzKWCPkIP/q5BWVXVmpZMjF+uvjyKtITzp5eIBNpahiy6AojQ0BREQmgjuPFVxsuyiDEywF5bUU72XG7JRls5e/hlIs5PJtM80SXWuGK1PudKoMrKDEsjvg1MfG2lp7+403a7MJhM5KMFrpRUfnQUT6MTIy/f5TzPrdnZeYKrQ25LNMfquLaCa0stb+iK7B8tJs29hwZaFTjfYJnWOghVLrjSXnXMs2zjMI6Gg2wuGRbXc2bwOry1aHPuD8CGXlAa3uuUBBcF2GCSkkR6+fnNO1mWiioRWpqwN4rrbT5J9gZvpF4ygFm/nYnCJIgoouESmDOU5g/8W4wHkFw/keOsRL8xCvtPkYRriwDAVcYtj6USMXw2SxDAx7qbnN1fMgNW9DfVO74ESGCZHFsYxlOvJTSVR7MSgJk4HQIXlfJCNFpx449ahDnhVz62VCbZJKqnFrWGYEYNzJyWHz2M55w+QePbDPTTBVgTeLFaNUgcvW6mqOOi+jEFr7yS9+A92gOfTOnhHq6DoQBxnzpabBSvBaVqnCZHdvECrgrwYGZWGL54d6gUtLQCvgDPP3ktZua/+0ffZsv03m1ykCaxd45sineWCIUzqhFTCSp/jMF5LAZ2ZnZufbGJxcqUyMpxLJVZwQR0Gmkl5zDJ08E1yIT600aSNfliCmO2o66abggqeZiXgXRSoDmcRrCb+zHFkRK9PYIAij72hoYiECR6Yi5Rnzk66hkZQCJsrx26hhTxTjzEhcY+XjR/N081dvtav5lfb05Q4N73pbWXKcENTQ7c6qXJW+8k/yOCyDVTV4b7Uljia/ZrcEUQk4vWeXQKKpLNQsxu9dgfTpqEhMOirjmYe21q4fkImsQHZvUbBi6Fzo0cFhqmUXYI1ugn25eTTEPJheWVzGklhJ3LQuaSWqLL1mYI7UgrFiWpNPTEmJCJHkWZct9/6v7w8Pj9sB5tLxCVYC9Ej/zRvfko4cuOJDDEqWQX1WAHlbufAY758pzBwvYymwOi8Sd4hv+spLQSZsaP1ShmF45bnGFMw1UYlLvPjrcq1fQdO9jmuYED/knQy+5K7DCmNf40hrf94s3IZrt8EFWH5NuVs6VjlI5uqtNDBX65kDOcQbLfXPfvHrtotl5iIh6eZyWpWBPFJdA+hHQfJcb3y6kjCOXc40QpTrsWh2MwWseJVGxTGu5ZX2208etBco/AsE24U9gX2ALUo3pIU/4IfMnEgrYPLEYgfqpHO+uM2rSuM93ji5qpzKBwdG1AePetLleXDEkX7SqtLbkpMWHu/xzadkBgUAwAUzV2B93aVIrr3rFkVlvj5GEfA2FTYTcIqvQ1JQdCjIS2Tl8fPnwauWpwfVmpfT9N/5zv2cZD4tFu1933ydkhgrsETsU4feaynoFHoFXsLZvZBQ3ks4wyVwf86ADGk1V3yuCpdATAcdyVOhdgWijCGC3SMhwLYKGX9Q0QCX2HA/gnXOSUqYR0WgymeOvLPoEW+4YSqjgbohhseEe8S1c+UuWXYhDWqUOAMqFKoBTmFOZiLaPAcCSOBE834o27dTM940CeJe57P5oXwUZZlQnzIMS9kpoJKYRUgzzTkvKjvD9L1c3FCO4Mbl8cb7r3FGC0MN6V9xhgGf7JyWEhyd0Tg4dOwKxuAAZE/0EEQYbURnwWneWWfSLdE1/PCjT9qjp88iFJ5NkYFAvLsTewOiN00piNrQJD8Ybhzfee3b60+O4QusI3lEhlD5vPfbj3I60jnCdUo8x3YmEGoCYBEa62R9B+tL+nqWpUoiB/1aPuWmNsRLPQbfFUttpvO+4lin7nx/05V+LimuBWfEhwezJYBMbAzyzjpG2fBeXJgn/JGvdQFrFBH1yfgMr8xWV4p5sBywmGraElpx78BjBrtJ4PolLSkXaW3RqB+hlA/pvvutkvWN9Xx5TVwcQd/OQgrcpgXeJI4aWCvAe+f2u1cpRCDx/YAUv9uo7wtPrNwpZrxAZ7BSrTQAveaXnui7GN893cax26Ewa1HkbDfKdPBFAF2T4BSkX4Iy38yEUI6azo+89GO4hFNEirI5FEdO8cW7dsG6iLxD+rTQJH3cbH82ulaC5KTe8dW8K/4wEhGk9OBlhHIDo3BXrQIE1hKROCC3zD2e9cJlCuop/HEJS+rBG+QzPtkpWMO7yp6ggivwDdl4E6blWf7Is3EN7WV9hcu77qfO57ozvTNDQQd1mKUF9gg4u3x0bBLDFvfS/SOCjVMZjGhhM9YhDJj2syj6Q7p5H336eVtYqVO5VzxaHNr11a3STZwJk0Kv91582TA4luWslLyo39i4le+HCp+WowvDtmDmX3/4EWXRhQBoz9SMQuDercCR6KG++U6C+DWOCgEectxGoZRcIiE4DT+gjEhPTpUeB6Tc+w7PrUki/IOjpMEbSFobFOJnLEmcUT/zst5azlq4rr71OXU3X+4HQlZu/Zk8u9IIzTtMZJzuPvnVGgW7P0ItHyPfhF+Qzm+ZupnP9RmOwdj491kGcTKQMjTftAV1FF4nYGriDOCQqBNMQug97lp/jKbxIEcHZDxkQ1Mx67ABSOGPKQxQGVQjX5WIha15RtzqCmkUxqsoBE17W/Rzy0SLqSH96IVA1mxETUVlTQF5qHVFjkLvKGlOgQEGB4o8fEMF45oG08t4wnZEnS5gXL/H4Kq69NnhXuEs5OOC5CJmUZYficlVX26IQ1zvEgUGtXXTdYWgYHWXvmCIK0T6/s54N54lrpYD6TscvVjJC4vnLkyb9zphkXHNhXDrkHr8bi6KL/mZnl9w0r9j4EyKQmMrdOppvij6lBvGJQ7R9ckCvpENFS5fT6iLffOf/OzXdNVOaUguUcpHmaFycFd6ai06WFhKoGDuV7st8l/vNsiPvWtqWhsTa/3pF0/aw6dPc9J2IABhVEEKVt1ApTDLE7XxbgYLE6s3fArNKE/lk1YX2CPwwQdptUKtDGFprRXo0LLyvOnIvvwQXI2F9FMRGWJ+w0suUDoWta215XceC591rzKTBt4n3ZAH4SrNjB8An/yt8uvdUPlHmlnHOqtj1J49fZHTw+xG2JD7tSu/2+r4zu1bKNkqAdN6fv5dv7W4ggaWGJ1Iag/vJYhKoSsHnQTRCUy6FMBoS52wmGU48pKAPZ2t+cHBfjulpTHMPLKSEEEWeQrzqpaJMwlkaBoP6txYW8/g4TxmqHnobYlUEiJFnFFvFId9UdIQoGWxgIB6+o35S94z7KczGd0BNftV6VgOZrv18lE6GFukVyX4lylAvK1f5rQxd1MvB2TKHOyu40dXNOXHLOTQRCuCmQa+yn2eE1/YVSwuMpFBS0hiLvInY0WxyKCG6QfYhJEb4CFf8B+mTHnlKm4FBKbBB6yBgwOLSOAxUQODJjmhy/PNMwbH8MMstEuS5AE8ufoojIbX2OrEfuzyWvvVB7/N9xVVwH3syauKWgvAq/wgrwhj4Ev2tS7GGSzje9WCNG4fkXcQ8IOPH+SszCxIgq4uJVdR2ODY8omfoWaY34Unv5OYdQcpp3wEDHrygy9aG9dByFksNPciJC9gVJitqC1++B26BOrgru7NT7pIXQXX9RKWI48IjxortMRNx01sVIiUroD3MjdO+idTn62Tzwm3aBWDmfFfBCWOyg7LPKsY4SmEfmdnN923M638AdcqpL4wbMq5Z2cXayLHl2r3vnqpm2+2fBIxjOsziHehg9VatMXmXiTlIxz00e33J3PC/ABlvlMA0uxDZapKFHFvOonqbIOKwOnH7rUKzNPWX+FetTsBgSWACiGE4n23FIQtJtjgXcG2lq/7FNFP/XINwnJ64eGrwCgdQFRGcoU/917Ft2jGhzH0N++LWeqKkMkQ1EVcCYdeHOm85F4AQsfhBgx0huoh+pt3yUHC+pygytNrGI2wEooqYygSZ8WKycI01y9yX3GH8Lyra/jIZxk7eJAZq2VRIaBd22iBRsGxBJC3QFRpmWx5rZVQXSzKtikmrfsJRnQRHj550T7+9FPezaS7qQB1/ur4kvdqoNApRxulWp4s49rgeG98cajXIvP5kMbqvfd/G8svW8nhTcgcoGL9WSfwJbblWQes3eLsGIjWgdW0icjUrgIbvup0pi4+B0fFb84IFN6po/BTF4W6054CzXAgWSkQuxlZlKUTfuIEB6TXMu9bnWMlVKxpPaPGLOum64/QafpOPFJWNj55hTaBDRzMzTvjsJBzRF0XkgOEwLXKWLzaMGeWsXJy8G3+ntN7hZQaVKydizVAKOI9+LQTre8fsPLGtZUfk6FhejPP9+pATFr0ISzEwfWuSJ2p4GzBbKwTpwFt8RRs1yqouZaxFrLDiwrHrKOypRRqEZWKQyvALkeYjDqIfLfY3rLvSXoVWk72JZ17DiSRZHa5p0i1DoVYy7daEnZgCOnoaxWUXRwskGxJ9V4vUYwfghRzf5ULYc1o+C2C54Yf35FXygcjySuAJKy8zmcB4r1Mxl3eDApMxq1nfwqWKTTTOn6NuwG3bOhffzKdA3Sza0sIAQKNEC7JaNECFUUz3dWcxhV/UIxnWqaF5Zxn+fNfvJcirJdC7jqBrgxi/nMvTuQLmVSh0yowTOG3BTWu7+QfrVZ50Y/ufPbwEUCoIOwXUzLXQO+VNJmqC8UDANZBWbxFk4CfcoTd90mTinWclBKNshiiDcHlCIh1R6rAqx/4yrj274unhEFXeWeMQw9fuqguBwkbbyhPPy1E3KowzHfqzfwGQB0ecKxicKHS5MQG2fERuyZLOTxmeWm1nakUSaesybeeJxFs/LN/9s/uK1S1oEhDrxYeCWQf8fXewqykxPTZwRA1jHHyHjc1e4gngc2nf1DSq3HdaikDGFYVxoGEbhrm8AbiuftqCXPHTVHRxji7Ai479lFloCKyLM1IFU9ww7NhEU6YoPexnOb0vLpa7aU2LtOyhBHyR9PLTCocrY6qcyewyshxETcyuU+dAnONTx9tIMrXOOHqZRlXBpIh4/OMzzuiRCkI5+vOkPLCax+7aFNMVF735ZSdOUH6tTfe9B4nz3JfLbhhBSvAY/6DNeqq6Xm+d5TvCs4R1yz9ySAjSkOcSwi7EY5s6/28uR9xMcscsIrF19e8yDM3hb2UQW1+6u/CF3ru5ZPOSzZan376Wdva2iU9mIQO4lCrM068WOi0jigju7fCZLdi4I0oJjw303gKsEqhLAavFR50cKfPyD71EN6sadGbirj6Lqsqt16OY4y6qdLg3vCuGIJ75DCeMItNvsaVh24oBeVWPAhHzvXUy1e+N2MToxjGR0ex5pTX3Z29jB3YQFpeZIV4dieCNVrvNZd9OqXTBdsVY+4rSMtLzprw62Sm1vF5wdOH5iSmrRoAk+ni0nIYVEZYdsYBE+WMroJTfTlGmsppprz51ttt8/adzDx4Bh84hmZ+JHYWJpjJook1lIFjGjKCi0HmeSdhJKYwaLKPSOMCqAUQpBXhrkgXfcyCcY9M02oVqU5jaqE4oOjGJ2cXRFZMP/KYLvpRGWrVuEBEPFBOTjDCezRW1rLj03LrZHq8A6Z1yGpZCxLvmmWuvYL/1Y58E0e4vHrXhXzw3kvcwRm/ohLGf1cqRrmO9aqrnG84I3bvW6/T8nlIZjfKpYW5vHJzDK22ZvzeDqA5p06cpFMJ64GGJAqT3U+/0TC7sNJ+9ZvftocPH0fZqth1XSD7gJqrW7Nijvd2O89OjriWZWc3wG3xjv47cGnD4SGq/+6HP27H2btQDUnGVPjLuBBpPH1btb8grSjPcRDpZYMWKI2j4MkD08VB0qTqEEh5VkEEFfqEF70c77HRku+jTFM+siTfECtWg+GOPRGG3sLJC9zAgxkXIm3NElgU+CRefMd/yhWGV72sGEhMGN6jC6RVhq/P68GTWrTkc0pX7/DwJEfTo9mRGdcQCbNjNypirCZBO5uZvF3ThssxsxcR9hW7BGTqcuOTI/qMwL5Ki+41KwsDnzsHMc9FCgh2liEj0iDaDRrHIN7BCwXH0U9PapGoSygWF5OAgdRzDKJchba4QDdlZaGtry7kuDORqMKZmYWh5u0C8N7zEV24REqvC0j9Iu/RIRBdJJ4B7zaVOwSXmKXOe1+o/VvzS0IFn/CCiEtMKT/HTtkeiUZlSjGIZeoUVKulNWfRqC4o0XpIS4LLGQVWIA8iBayI4GKViLJXAvFF7IQCDFUbGKMImyh58h2eKyKBYNmvczzGQbyqh8tWo5MsM3Aappe4htc748JrhPFjArzd+ygTIw3ppV9fvZgwBUeBTVNmgeLVe7pueI/wmoM/LsDx5fgEZZsCI6yjy4gejG8yeQOYCZ+MltvOwXl7TP91CT6xLn4ZScFXgGONkbv0rulIj0zzC+Naf6VwrfcYE9jWPVYceTx+9qL9+uOH7WQGqwVhuBBWsQ7smXZEHN1ivAhPLoKMs4O9NBIqE4sE6tS7Wm2R4wBgWQSiQBf86BU0FQ5h+qgd4qVFJn9b2hJK05CX/IiimsVnJeDknBe0/kSI7WHdoatf5LbVF/1ZPyMMpVHLUUYOUO00tPA4rLYKGvzAc6TL5ijwrsXgrY232LBb8MEnn0OLUxrQRZTvOd0HpzxLlgEBAVWYbU4BT602BmFWbh1zzAVDWg6e3ur2SS0IF6boY/IMRBXJ1kALwZkJteStzVtYAvhbG5gqy3QBXFPtTkkHLNVKdcCJ/SbLsJ7d/JIYjmcIpAiRKbVWPAgjswfDysZ5rAKRaCtihX3n3ggZrrc+nqSzs7vXnj571g4dIacbosVgS2VrkW/3RciFAMTFBKO1MQ7Yj3hS73yWS8UgM2I9lIlZhIrGNos48xHmeirH+zDc8KizXlN34z7MRKlk2AeHwgw9fhhU0knkeq6b4b2XKSzd3cj/b+VIT8tvHScIqKf+pktwcNDm4Uq7DoE1fARPIJzV6hecDiP7bYzfvP9hpqW11GIec6+QKXDynXg03G5DzXSd1tgPlqZxM+vCn10/LdCHj5+2Fy931REofPLUwtORn3HlzQxEcy8/udbfrqVdD2lX9CNfMyBOoCdthMo641Q83ZzXegkc+IohjfilPqarWQ/pU74Gm0lD2uCQsHLDlTLjLM/74dGAyIEKBs9Nwr7OWRYRvcMDD3mZX6wFeHmBhlRrW57eef6i/fBHP4lFf6j1Dv8rt1tb26UQZkZz71rBXgkzyjQGV/trLiLyM25qF4nmYiQVh4iQADKu8TLlRI7Gc8+1g345sJJ4yzwvu8yUFkATSkTZ53LmwLRuVT45cXrzNOsQVBYOQqqpXWCUsQLiG55vHYQIMBOIEl7hirXCX/qdMKNxXc1onfx4RZ29oIZ3DpY6jNHYzhaIQxEvY+pFvngQtRB3pLWColFLZQ6assAg3pZkIAEw3KDmV7v++uvpGldZFUHLq5KGxGkeiugZI+nlKqne51rMOg37/4cjG/crWPYFuJlgyUHQdglDXe4dtVVnI+w+EEllbIJUk7jKjmvq/WDKD37803YAjfty5fR/B4XQxwsiBDyrtG3JNe0jaDIX3oFDmz1bWb//4Ofe886qprrycDUuCkHB4hjSSWgoP4d2iYmHl3IyldkmRLC58hz88u/zTX/tpM/QOBCvnkuZowVyLVnyvXDcTFuu8hNPFjSE1eV3cq/Aw63P4RtgUkayeBBlCXPHMtdq+OUvfgkKlFcH288Duh/ViUKYeHQzWtRxgQWPK4cQ1SpVhjllBSHoWtL9DS9fvMjSZZ/t953S/5DyLixa31irPiJAOcLvOfC+d8ehZxeoVbUW3GewMhzbZD61FNXuA63D4VGtVbB1QKgVXheSKOQyjLMSQQOIRiUEPgcqtRRs+SVEjomH+I5VWHmnGh313j86yUGroSDwZqYA5okW1hdacJDP9zKs5YGXxLdu1BWAM+aQwciBcbp7lWkGN0TxXcHuz2tOppGY8bY+xVwRsrwzfTGzddenLPPyuW6G+7+9ex00y3VGwZZ/DHommv10MzVLz3f22gg6aa25SUxrM5t1bD1NDP5c3jy3uNI+/vxRe/R0CxNWM9VXNSCtMtcq8Fp1Nz1w0FT3eXm/5GVclYlH2PsF71998LEdq5CjZhLsQ5fyEI/pmgCL16w7gH6+JzYoIpw/D6ARn06BO51+TbtrLIRmr3jLK7or7KETfCB8196xErnJclIb0tU1eaZc/4SGUCvhPZknvyHPhA/vXnfG7dd+D0gDL5diTMMtnIQ5Jbty+14+AOsycpeWaykoD8YJ50OItw8PDwg8jEB2De0orwRTQVQrXgdWJIxnhd7lxH4VWgG1VbbialqF1yXDhmsu9RNbDlEiJ8dHxK2WQQ3e1z3o0o3QVPRwh5hh1gjB05O3XQ4ViX3MXmbNMEhMlbKtN144qV1aH+rj+MHR6XnbpUXzSzageRByvHEkQgjlVUSmJiDVlijZRZvmmDSQKpnzonfi4uraiZO+pUQafHLv92TYvemmV2PJwFwlb4R/yN9G0OQBZvq+WCrhpvXdDZ989ebYn405Ddcl8auOd8l74IX4CBBpuM9wA3zhmX0ewHGyt9cW7OqguLNdGvNcJo75DH7tLqg8tveP2n/88c/Jtz75r5Pn0jXEyWvyn/DFjMdJC8Q2Vqfz6TKua/MfPHzcvnj2kp7MHF0QYJIuIMlqWSP5zoYCiWhn8JzT0SoXa51pwAGHRMhvvzd98NPrbX15NlbHn22C4eZtPe0uXYzPUncK5qqnbMtAIMKXMIxJrI3KSme9wkd4y9cK6/SuAgcfN72Zug5P4Ov3/GUMiLoqBOLfcQutZJcvS4qTcxpQrAanIX3/cnsrBwsBTSoGbZbbut+J02yAIM7xagF471jA7du3syZAzadiEBE1zTeDxYClQGupAEsAhd+uwsH+froPPncz3y/PVCWvIDAmJ0BqKjmOYH3cG2+Z7sByoZJdhdWlxbYk8yG8Cr1KYoF7j0xzatLDVNypdffu7Xbn9q12y/MUSRMXRLV0F7QQ9g6OQQp5oAxC1cLhtZMquKJJMUJR0bgS0tZPZeYyafdn2NL5zgSVOGmSrpgojufKpuLeeFN51830V8LkKdFMi4IjnmHdckh4yu2MZlCFWzbailcq0nJhmuH+b3QFbG4LB1wBqmcvgnzt4OKsH8w5GKyECIhTWZUuS4/t25NmhDCfTWbaT3/1PlYa3cNhXErXVyuKHxsfW3IHqlVIjpir+G1xj+BJt8D7NedfvvdBe/pit+VDripq4pV+BjZxA44cd/KAWL/T6CfQtPhsgGwQohwor5ReRCF1C56s8+A61m6GiRDZp1IRQ6Vga97jiD7ylVYqoim7SbfEKVr665NyJMmUL/MQD/X+d3fhLf1QlSSm0Cy4o37alQ42qhSc+dva2Wl+75EIbWt7J931JF1eWbzrtZ+AZAttV6ED5sBE/76jhOrzwyJCpXBMF8JTkOyjuY+9D6r0k5QVcNNkkRECrPOQ1R/+8Iftk08+Tqsgjvw2vmbhKsyhQtACqdHZ0rSej+DBq1oHKSPcaTVtibTma0unZx+4Gi3IHOB/ubPrMfMwA6arh0tidkawosnxiUspg9clLIH1ID46Tsy3XhdB8zOED9ENyG9cXvFjPmob/mUYcaMPQ/I+f762LFuaQQIrpyT2ZV151iy3hTIsxSevKsv7PMQNcP+OLjHlAfP2yqMbZJBnUc4D9QRR7qqb21hpl2dHdB222xp0mbfc8E91OQMupjx9hra4ukGX4UX6/fKT9O7dhT6QqFDoxEHWYuTqZBBxUeqOIRyenE9XJ/o17zF1u6TsHGsXHBYci4RP5GeEMh9QRTJpeuJz2pVX8UVacUV2Ka+7osP1c3fBj440GVzXW7SONDZcGajHsp0n7//9X/5l1k6oSAtC/JCtV9NPSyF98icg8fRfBiGu889N/7pLnQiPRex4zBzWPsL/y1/+us0vLtGd91sYDhtgnZlgb3dvLaY/ZlX2GUAoNfbyynKQoaCPh65ENDdMINBqawdUXBxiS+Xgz+at2+3NN+61zdsbhLs+ukY3rXBqiDNc01+Nb1rNeldBHqBYHC/w3AXPabT1OANwmcQRfscUjg61OtwbP864h3nbZfBACpVHNkXBPbEsooBc7jzf/ACNVoLbXEe07oCLg8s0c4NtmVAYRcm1Tz/PfaRgVRl0aidn3t24V8Mmqa0xZVddcRZy03c3vNYp0nnXw3JFkMCrFldangjWwJg3opouoHMNE3tvnW6EJ3J/j/tdlcJUoQzO9LarVA6s0GKDk/QQaBcmy7TOS3PtzFFqGMtpRZ1FySuObDsn7samOUzUh4+foKC3Qx93MUojGwUbDZ8tS14TBsEW1x1urQYt2ZdbO+2jB5/B6Av1KTdH840DfFFC4CqzTSiXU/jUr1DpXG0JUMRDGRDkuJjKIdukg8Drsi08eBjS3nSlKMR14dt0Zl3H312/Fxb31/zDf/gPqO8K4XaDrU+lMa2KXyUo32SWTX6ybAu64ZLkd3SyZTlvUiD10iLCagFHM9DhRz/9qVDnJKUBqHA9rfjFmhWwuyBxXEmmKb+/t0/k+pKTXQi3SL548SLnIR5h8jk66eo/lavTippiKpYDuhAK8SH3WggqlEMVDWH6Q7oSgvn7777bvnv/O0GErcTW1lZaDJXBLubMMelVGiobzS6RNh66JIfDQaqukzCsCFBLYO0LOTCpztXMtuXxAzSZ9wUh9qXKAYVMbwW+wd182++lTTSvnrLjhla+u4R3r0BzzeshTm9BI+dhrmsmSH0GbwTjEZp3kHO4r+dyaesqTa4qkhvvh9tr6P5mF2EQP4GXDOQWbjXFZwFHOGI12PLA7NLq0LMy4YMlFL7RewtvPg7ouobBj7f86Mc/mVoFNkCZEZKuBzUNZn0VzFrf4kyD23X7dORJ+8Uvf4lS2RvypOsJXNnpKJjAYyOhWjqB7/w0nYvpdGLRqWQVgBhTCdhtKD5AWKBhbd8vlImDr2p1rVOv29QnBY7s8t7NMpfj5PfW22+lEfxKqU4Zg/ILb35FnK9xr5Q/+OHN4PtF6KqMHB8ITrdebuebqX7J3RlBu3epKWb/PRWA4wC1tVgh8iu64ywSsQXPYB/CN6/JjuJQEGbpEzogoX20SH8e2tA3qVOVzt1IRBfAFl+BD3GJa/9QYmeQEUWhQGvq2x0wzdmJJzm7keUY5XBMJbBM0JoOfnhaztraCl0Kxw4WY+rvo7AOUAxe9/yIy4FHtNFKXIzJ7whlcd529o/a45cH7fQSU8ljrKQ9MGUhTjhELHgPthAkFUkRjhdgMKImP0lovX9izrDBJb/h2fop4H0bqtnpbQl8l8E5y0lZSUG+lDMwqV6nwGV9CvFcLdmwgK6u3C1na0KZwg3dokyUBLxgmy4u96b3HpiJlxFxSrjZ8t1UHl/JXMZLPcy/4HPq0aPmrsDnCGRk1oCu2unBdmuHu23ZWAFLoSMpFTE3v3fpEXa/ev8BZHKqejYL3jwjYXl5rS2t3oLW9GtBtAo+26cjeCiJCz/6MgczL7Zff/R5m8yuNOwRSoK3BuGcYKV6aEsb0f08322nh1tB1BVKQ35Vc7iSUnoX2R1ktG6FN9+Io3zHkvvgoWKGDsKUwU6DFCzyMUZGJeB/MFx4BSfWX4XgkWXvfvc77Vtvv53ykxf1UhFdzVIKvKSlkulL84LWXjNmIxx6zLHwoIrD7PUmFH5kK6eBg0vHCAzPbItjKxZGHcwM0CuOY2ALy8im+xfG7WiPhhs5jOFkfEyZudpkVIll7qwBSADAohgU5M3bmyiEBUzwubSyapcsMkEwPesuZxrCfQq4TJauBU7Nr9a3hdebl9aI1/QXxRzAZmOHWhUYPAF2bt55ZIAAEI/dirUQ9nLVoivabDmsfDmJ5wDUwuwisuMqRRUCXRAshsOTSbto86gXSEjNhc8y89VkrsGWNyKPOpRSgAjJ+RtcwEvsckF+PSmIEWiKilAaFmDJnwDxrAXj1RexYEQZ9+aZW+JaQ9BBXmQEg01XTIYxSwkgkoLCfWdrnGWmXmZZeSYOLyLWwpaih/ivub64RZcY4D/jGtxSMu8pEykYXdEldF+IXUyY6vjZU+Sxug7ORqVDDfwRWBKO5lfbL977qD19vkMeMzmZ266h/VifLy5sMNwc57oG+vwIytl5zTypeJ7v7rdPHj5ppxTm58oILGZWKeEVlvGY7uXeC3iGBgdFNUNfWb3p1vBgNngCfoTJuom30ArfFWaiiSeFNR6xF+80nH3loOjpghuFDo06rs3ZBsAFdG7c+8479wt3/Ig/G4GezrxtqCxTIFQs9WeKCisiDM86nqNUKhH/+mkmU1/dE2+ts2FzlDmf5d6ff/44pzC79se8TWmk+326x1ZcX1ON9e1G73slnSVwJsB7xwfcsabAh9ggSwSUaX+R8QbzGKNc9BF+nOE+m4cmYRQBWNLUN86tjY06E8HVVbyvNQclQDrj1DSV3RzMHeBTweRUnRWsF/7AcOJaOwehNIcsI5qZd1NG7634664j8XdyFVdWI7PyX+X6O5t3rj2W1+5vugFC/lNgYMxuAAD/9ElEQVQjrhWjmLOXWS71wfscn/rd9BY7KCDzjEIsevwuzpKdgKWDUAFDvv4FFFqdkVNYy6sIN91CLDa/ozFLfA8grQFgLAtpML/cvnj8rD14+AX0d4C4Fsc4juTJ2NbXxsIDWEMGaDdGQUi7hcXl9uFHH7fHL16ifGwVaUioxzgtJ8KIFbUgHrA0zw+OkrcDaa6MFCcuZJPewU/QIHxFksKNwf1adcwz77M4ivR68xAn4SXqFHpopZmt+eB1nubseYXKlJZ14Xx4Z/SBjlrBPdx6JnfoPIBgqD/D/eAsI5kMgT4P5eo6j5s2MOWunOctHp9eZGD2FCvh+ctdGp1hUNE+vkKtjwYkIzPoJr5Xn0tJuAagFITC35dspqtBpRT0Cq/+vIpBV0rC2YJyxhGx9vV0dWLMTHv27FlmOuzXOC2ptUH2uRfYbmnYenjqssLhvQOOdkHSRSHLFfq0jof4SXi/9+dSV2cxRIn3HTU38fv/k5vinnwHgf9K1+Nx9VZcx+dPBiCUtOK0PEHgUnyFLv69wpT1Lj75mvFQyHAr00YgeZi2+onjvflW9G92RAIWG3sXHwV93tsiKYyOXmOGzqEQRlibRy+ft7HrTbBo5uERmvwk8ACTCbxyQhYyo2sT5qCPfOUR+zY49qfllQwmu9KVe8GfI393Wj54+CjjEM4seFTaGKAu8Jrcbmyfd2YKZYA5CP/UnpmR/OW4xsDL4tU6iTfb6y78cCoWgEuNSaw5o/xSeB/gDSBqEJRPZhGST12kU6ebefmdEC3qf/SP/mHwrPwATL2/El7wX8UbvRSAeXCb5zhuOr2MbDj3yeOmT9QhnvTgWnT2db3vsCWJ2/7nVtpPf/6b9uzFLvE0BErGFLr781QuJx1nXn8tCRUwCaMA9kzrGWRQqIldgpz53iG9Ow89Ds1W3YElIRJx9vkdZVXAs7Lx1HXqHgENxslaRrVcP89luU+fPGmHh/uUNUbYMf2HQUJbnVVg7Nu1S8OiFMa1+UgtL2P4rrR5fQjGD7Wc08pk4EQGUaDMESQHcalf1fFv6zrCk9dXZFVEKqJ7HyHu14EZQsAhvm6aJy+Mk0NhcUCdZ0HX2SJlTUL9W5g/3iVf8SxOSuFTloJsvmGy3upfuyHlq464llnKhTSUIftq5sMRbTLCNJ9farO0hO5tOXzxtC0hPIu8nTOdjQeKw4+RjhZW2r//wY+zajRqblBw8pVKRtP7Apr7FSL77C4sc/3I1u5R+9mvP2jHPNgfnuKNXEYI6RL+8mCvXRwcwoOua3AtA2WSv4LiatjOG65MtMsp7hR2V8NewCvubamdj1pEVd/oAH46PYpvJnQz5G8Xxl1b0YUrEqAEf+9732t/+qd/guVz3G7fuV04nzrzkQbc4kNPfWg3uLzLy7om4NqlvJtl6hNWz2bvc2Dz1teJRr0XVtsHv/2svdjaa8vcn50Mm5uOjo7mFHSn8dwG7bFkOudN+5oDpwfV4n0tglNGIsKtk/btFHJHgNWCbjASuSqSrCKkL2l84bTStfxYU36SFl9QDXdcwvLefvutrEOwQhfAIiNJGM07ByMz4BlGGWdWw/6nikkmUitbhyNaJxWB33LcerHD/TlwOEBqfxO4B8Gy7CkRuwviy73+6uucolGmvAyKjyNxqFBPumnWNzPu917576PX1icMT94FZ2UVhtEPAVOmwAtHf5dwFS64M8y3MrXpS6g7nDjCXmFEnc9J570/ucOZvwGVh9FsYz3J+gohnMVKmMEyu9jZbRPosBgzfhzrwjwU5LmV9fbw6Yv2YnuvBvugsK/lw6y751mes+u4iNWglbe8eqs9erbVPvrsEUqlxg6mig3nztfR+LSd7r5Mw+DCMWc1nBq+0GoIzY2LH+qapOJ5QoMCX4oj086SRgU7FdDET2RutRYcT7AbQ4MKDDn2TiWjBUIcp8A1L/7xP/4vM33vQPubb95L17a6r9UwSdcILa7zYZUHbiVPiiV8Ws+KU/wwJDS+deOa9RQm8jooWaOpAHWxEK0Tec+imE+Oz9rL5zvIlOuMsK7/6q/+H/c8YcY+2pjA+hhqmfkKvhkJYE0NuejIA00dHaYUgEhfKcDX3L+a07UAfllWAE/oy7mqr47DOifPeawFPyDrKbqevuty1FpLYFq/XS/Ajh+ovUW8JqO7DF0ObRdEheV6CZdAh4AwQtKjYFROEsyWUEvD/d97ewepsLvjRKWKyPe9ezQluLjEeVs3Vm141/03uhtxchH5nQAKT970y2vOwguATsBpP9Rw/jusIbJ/XGMZDPGm7pUCBoEehLesiGLyyPTXQJN6DN64YSSYMlN0DiZWW2JEvCVICV8RB0FsiyuJe/z0MRbCpK1KI/Bt/ByACk+4avSXv/4N/XsbY4UECyK5YBHAQ8425etb0NvvaJygKDyb8YCW7GoGXlOJKFTk5X4ELZEzlMGE1hiJzgDyJTT3fR87CF7xFuNaj8z4ULYKUoXlIiK39wuHuAq+pJ28Mvjs7I2FVEqh+ElrAqXgCD4w2SC+/c632l/8xX9VvEbd3rj3Rru9uVm4B5cdHgc0wx/CQu0zVqEHFn3w6yUINh64koZczYuMSgF4NWK/z7WSmXc8cMqT7vLlFQpzrj1+9Ahrfil+NJmM1u7evts21m8FSE0fFYEtvX15TzcaK5BUSgsgFaAwhd5KdnMrLT9h+VYChBFR9u1dw+C3HgMZKFNL91Zap7Y03HnmHKlNfn2ps8QQmW6MypegVQpUxPcS2LUPG+tryUdYDHN2JB8OhSDmUa2tSo1IID6f3xYUfVA1CFQCv8aZOBncuL/pv8oRHmVQ5PhPdsJ07QlIUeYlM10rgWKhct4lfAhK2dePuGRS1+E+DJ/nV13yUXAGemcdATl5QIrr4q9TvJre7oOLhezrz66sIKC0PttbbX1xDrOUFl1GJmuthNPxVfvxz37BvcrFPjcl8E7+y1gVralnVzjVvUpXckTj8f7Hn+ag3EZXoMbEgQ0WWnSo35mKnZfNT/v5CboxDcoEXnNqPBuYTEYBU0Ub3sMDU0JiS8O78NDUw8dRBArfcF8NSVleyoVHBTplbxyzsHESQ3/5l/+7du/e3Qiv9bt770771rff4bYasSCCmKUACqagUsH1ikuMAs6f6wB8DYhXcA+b3keRDC7VKkUQHqLe4kdrWsvIxX7CIwyji4vJptrYgy917mSscw9K+2jiaO7rNecVfAd7bH1dpiyAYxFHuIN4DiwqnMf0+4XEMxUUft/bqqtUQhQYrLocbl12k4WDSQo0iOa9qx478fTpegzxLWNlpc7o99lVlbBAuiJ2T7IyMoxc8UWI02N+Psw++ESG6gjmZcUx7Gsc5X+j+6qkJIkgTcv5XV0SBiZb5biAp+jXu+68LS9j4AfhTeBQLqowt7EGkh3MEIaDvsnY8Lx4xQUn0EzvfZ5pASmEq/6mEzaZPrk3T1qewUrwa0qziwtt5+mjdrS7jUmP4EofaOuAvEuZf/Xe+1mIpqXo2Rua+ZnGPoe3LJe/IxT8CTz66Nnz9tGDz6NMchamAkVGc5OZtnQ118729hFi+MvvglLYFWU5jB1xV+6tEj8drwpidIDlwLMKf7oB4KfWivAyMwdCIb4qfazGATe8zPvqjnir4F22u3duYx38Bfxe36p03MJZMD+KYny4Omm8yzgCzl9hUVayFiGKyLKExQjgXQ+dlYnOW7kf6F5Q4MiHn8BSFspAb5wzGo7VcMmeIBcK6jc3N8xrdnNjYz0CpFfwBMZBPzPUu6RZb2VrfECzHaWBhiFJAFK41eo6zSe7BWpPAe3WgO9VHioFAbQO5ukyZE9bcszi3t07bcW1DrYMwCI8S6RbpQvi9db6Rru1cSuj0VY6ZiZgWkYvRxw6l20D4KKWM8rMGne8yHGNQtBpnQGikAs+SVctJm649DXuqahXXY9jpOF+eHPDFZFKi6uuUsLwqzddz6ecbyuullOZoZW94kao+XUY4iqsvI91723lncDhXlBhiV5krkqJvj8Tm2u8fz2/5Fn3yS5uejOdvzdEE14rwdmDhrk+v7oWJb/9+FG7PD9pC7RMseag38LKavv0i8ftNx9+nH0GcAIguQkOMbYoFIfWg8fvqSS+IO6zF3QJsAZUCgqHJvUCAEwO91AI2+Q7rLiTF0lvRuK0GhjSAWcUAgArEIRQdwUP77gUvJLB1wikg9Y0UAOvBklBYAm9vNvNet9H5Lh3sPzP/+Hfb9965800jNOj00j77W9/K/lIzyiP0ISaK7jeC7F5WlR4wK6JZeOkFfH0Vf41PeXhcgQMcaZeuPiz7h73J41M5k5aZd6Geh8rwRWediFqFP/iBARdYYKvts2NtXb71noGacZouAuE30U+l5rh9NEvqLBHL3lEWZBKBdzZeHSA0kCjViXct+7ONacqnW2oMxCMm/MOUDBhDDK4HIGMkdr5JINCK/T/ZrjOeeWdKxRVAKuLKAUYbY46ztlKgFT7bEF2OEjy2irMN2cYj+hr+vXhI2A5mb1sJ7YXOXeRuFg3GT0mrcek0XdqszCAO+NEl3voa8S76wKxSTW41wf/ek1H4FHjJ0BhkAa+gloRKvKUgGah06CsvAdGM2uYfG7k0WEr08wVCKCC+WFmzHA/RKrVY57WV6aqoorpQ2XgqJFrwvgznnxklmkRfRYuPaCHS9Sc0kzrzPsh7Lp14ho/9J210ckvypJywtzABsBVHuETWv/z+bV2sbDRZlbW2tnRfjveftYWmh/aERjgpa5HhPzLH/y0vTg6pvhTYDqk+3+W9SmnkxGehmZ5jYZorj159Fl9LWyWXPCORWAXttnxDl2FB+3qgkZsbqldztGNvMLiBKda5tIuU5TC51w7eA2NL8+hN91g+O5qfAL/ObugP6XewHLFe+D1WL4rjz/zABje5+NBlm3e0jYMoHApoBftgvz+4I++D6ynoBG8Ua5fMXOB1Z03Nqk78JCXX7ZKdwIlWYJkhqK6FAN3/Ju/+RIPH7rlrXSxMbQbU12Zmg2hXsaxXNOQXwAVETSYmZmRV7yCX7t3Y/jO4+dcA8IbB9u0DDThNSH89BnMh6DYF8+RZMseW7YQQBS+bCiiAOPVRqU++OhMgUaaZdfZeDHBgrzytvh6BwftnpRlopa9bHc216kIFsTRQcxLVynWeQdqeJXLInhzunHot3G13+lBrtnrTZfgiEqdnjm4OE7Lkg9SALM74c5QaKdOZYkkaqNGri4E722F7FJwjUexRSAGQoQAxfpFtExQEy4hgU0i8pN8Y7qbgnRZ5pq0xJF5eO4DQsJv3gqz6f36lesvxJ15gJTS6BLGOCEkOevNNXBYttdAY2h+6xJoh5BK47UrprhE4GeImHc8pz7AKoO9iofBp4JchDG+6BtB4dkkE2g1WlrFSlhVg7f9F09yMOsKAjGSJnTj5lc32r//0c/b50+ehSE9NWtyAY3Aj9t0FV4HoqXte7/5sJ2DMr+SLVPbj18YQePD7XZ+cpBTrUhCGngVwVdJl+BKa3BuNcSJLfbQuNnQpYGDL5y2lr/FWryopprp43OnkGW63Re8L8EFR6bBK5hOf2uSv/XWW3kfxUaXwa+caVGXYBMfUvq+1kUoA+ULjxaaggvJAu4Vfkk3YvCxIOUv8yFRjjUUTqKacurMh7zrSnSunW8CCIE7ewf5Lubo5OTovi22TOjcvohTETgYaMvuVGQpC30vppBhBRx8dBDI/tFqlEPtVfAcBCvmSK5IMo3h9vM1yeymmGdOUKJyGvtv3Nlsv/edb7e79GX8nPsSZWeJMnnmYyvALnyaj27Hztx0HxdAgO3uefXTcucqJuCTmayw6VQADjSGKCLIDAevsGXpK0gVU1eunrRrA7wyT+alSScqiZ26i1+feSlGRAxOAfdKCPUNI/Ln2vhaQlrMZl69lckAFX5xqRaB6bNWApiiHGzZzHJwN+9fdRZcZfwnuQFe4RJeYYvQC/vwHAUx9b6usLzP4xAnmUlNsARq6drTWEM7GhXn9/efPmmz0HyeZOJ6bn6lPXnyvH3+8FlbXttsaxub8JCb7JYQWCzJ/d12jsC6kem9jz9vJ+5T8ZOz8MA8rfLV6SFKZpciURzzWKDwojWR1hEu6CRU0kALeM6WHFpeQdNLFE+UD89CLT1qXOE1b13gMZc9W137/grjDM8zCiV1Dz70NCaG+x2EfK+Rwt3LsAhsrnFY8fwB4JJ/rIMNXNJyr3IJroNL70mcvNWC3AukDBO+KS+fKH/yiS40ASbpkfSDz2wMZZLqOny4dRbGGcBtj2Gnr09+1cKnxVTQXDMO8jx0JNN/tOhaDCLMU5CESWFWWfRdaukDEceR/iWIma4BAqXwq3C8yvim9d7BFpc+WxGtCI9T9+j1VcLWV5fbxtpKW0YRLKOUhMETeNW8+t4XzDcWvIFgamH3dSuuNYvhtJS4K80rfkNwCSEWfBckgUivpPFKhLqKYOqduFVYvmnoCcwSLwtSRC9XqhTf3VR4oqq9l6gQWYKH6IQlorgAb/ypIP/8P/uz1DVJRRSwA0wyj1XTr7h+/U93Q9lfcoNwq9xy7bB25tRbF/1wb16JV+ERDJ3ABX66DtZOZU53T6Ed72zhX2bBksLnNPfx6bj9hx/8BKuuta2dw3YM37iztqYC4SkU9fsog63DU6yDpdAsC+locc/3t1o7O06Y6jr0413uhUFw+PMu61kw/Wsp9dD9UbChr/RMHKoiz1TXbPD8wUUlvL6nfu5J6gOP+bQ8Pj0h8lDwf/wff9iW5/30XE3Fq2w9P/TNN+62Rfg8U53AWutCahDRPCyrUFewG1b4FrcW4HvgueHlN+Uv407KYdL5k4xy9bFyHPLjqsJMrvD60dEJ1hLWjesLbKVfvnzetrZetEPuCzDPSdjJ2EAOpySD3l3wCLMIMs85yTYDMfSJIqj0+RHiBQS7Wg3oMwihedr12Lx1i34k/WPSqVhIjBVAvigb+4paA32uV5BzXDpKQ++eei0BcxPNGTQ801QDPrS54ZnXJo4rE91OHUfhvotCwAXPehE2eN/lQx/AhhYspdDdgFidCsGBScdKrFsNKpFZ0FsElgl16WfjxFUNUlmf8uJHgmqJbN5ab//n//b/2N79vftRzCRMd8FyfSxnXsKvr3z/k1y4fZrZl1xy7K9Vgt5PETV4AmUvMV3YJh0/1r9QxE+0FXGzyxBY7W4ur7SZlfUohb0nj9rZ/rajI2VhLq60X//mo7a1e0wazf2FHNXvSVguEpKWP/rFr9vhGTdzS8Gd1sH4cLdNDnboi2MdLGodeEq2eLPxgHbBXcGsIGk7zKrw4FVPXx7D+9ZTaNMokFZzuo5Jh5dTU/OQvtUQmV81AvyJI2AJn4a+XHnnAOYP/z8/aJ989EnC3KZvV8jFSW5ycrGV/BCxSHo8+JNVeqMnX4jKwD4IcPAfJWR4kkSGtHqzDICyjBMllvqAA6/gQriS3rzwOTtE2SBIBePpVVrco8PDvbV9BP/0+AgNcZxDTwTcQ0rcV+DJRp999ln79NNP20e//W371a9+1T779LP2/PlT/PPm8WlWTGHyeHW1lPCqKBQKrYC+2lFlogLS27XQ17Ojz/PtYG+/ffCb37StFy/aPi2EU5sqDNcdGM8+JiIVouXQSApSIXhG4unZBcrspG3v7mcRyzlawc+EO5od1hUoIQPJhWiRLMnxCSstG8E1cuJwoV5ZhQZSe3/PBJqQnjhtazAlRneDcKgoUrCCLZIKkgqXoXglwxi+sr5Mv/Neu3N3M8xw3beUqALIc2fa/JmFTFOAdquklAkBpDGO7/W+9znXqTclcbixNbaYjOck0J+kuPYmEOn8+zoKH/xlrt4YBCZsgF8LQMXmEWdXC6uYo2vZ5+C3MHaffNFmsEQRYWi/AN0/aj//5XvQc1T0w1wID1HnJ8+32s9+/WG78BsKPC+jZGY8oWn3RWB2bMlDb6bdBq3Dof7CVDiyjqUM7LrktHDMex1v+CV+LAJgNS/xznON24jzihNcJhWOoOARGjqTkGl46u9HWzzS/F/8v/5FBM1zPTzf4wXyJB/VdLmNQvGcedj0WELaAK6Z3cCpHCjUgpK33vjSQWUiD0k/wwpCo/Cc1LJBKZcoGJWB9DMf03B1c5iScIL8BHdrayv33GPul5FcMSiCXRXo7EKZ7Av5aMv66kpbX1ut8w0JU9DtAthlsFJ2ATw8ZY/+3NbLF4TbMtN6I9TufrM/6PoGUXvsASp4Bf83v/512/U8N96JpMXFOtLJQyUUTrsCWyinf/3X/6b93/77/779D//D/739j3/1P7Z/++//fTs4OqouQwSl1hkcHsFsB4eYnw5aURmI49XBR7VpFFYQCsId5EmrTZjIpdVRQRju++IFGCQM4YNCWaPpMl+YRhIE+9eINkySFFnyMjTV55l6eptnPc/3bm/Sciy0b33rrRyVnWWtRFDxhdRJa2pvgOWGC8NX5t/sxAdW1LUr2LorvMioxWgViBfHmtYD3koAwB/PMlpVxoh4LwYYF695jciCL/rOi+sohVW6D1iPh3vt9OWTtgbvrcBPnsH5gx/8FBBrwPAInjmnnPXbd9vO0Vl76qfaeOcI/8LMRTvbfY5t7jcW5EPwBBxZgETDo9IwLPXBRUkCmM8q7uy/ETbja004zsTVvjRCgIWIleK09hBeZw2oMErROUU+7Y9bVerun4OGWoTymrs4//rf/rv2gkaz1uJUV9pB+M2NjfCc+EmDQJ2UoQxug+cI8NCA+Pd1TtT7kz95dIBRfpB/HNCsMRS42nrjnVpF08Yqd3FSxqqop6tC/UbmyH3Qas5aleWW5ZoSszWn7hTox0/mMnagCedBppu31+nzruUUmFubm21re6s9ePAJWvElCdCQCLODjJqDLlaqU5icpfD4tLXsanv69CmWx6cZZ1B5uLR5hRbku9/5vfbtb78D8lbgXawD7EWPiv7eH/xB+8M/+uN29969tkbe1CQmjn0frYMTZxpg3Bx6yjsF/zhLlz2BxynSywxEhgDci+xYB3rqD6Zy9QgscJTw0qDcwVzxCGKfslHReFCHG3XSvYiTeJV3iE36YsoiakTRZ8LFRY/ni1ubG+Bpof3xH/9hu/fGvTCrjD1QPV7F1C0UiV78UDnV7+/mehqd8KW1ii9Bj4IMTlRw1sd7GMgEPoo/0l0Pkuq8JxylaoCt3wjajWiCZq4UqkUUAQph7RZdh+U2s0DD8PRhO3z+pK3a6Kytt5//4pfQckyjsAzNiSOjTkbtp+99SHehzuRYWYDuey/bZH+HZxkehY1HjoCgzPwsg1bICPGLYVEEhGUFLHzis3wyj+LNfgd3+bkRytkJfDZqgefunaFSGDxJT8Wjkk6lDReX/HumgfP4LvBz34Q8soPF+5Of/KTduX273UbhZ2UtyuCtt96MQIovs1D4q1ES/0WHwv3AH3k2vvfik9vBCUauxBsRrpdH0l3grXEdZJTvp7yvB26Vgbjwc/qOxz19hsXlDIDCYx/HMQNN9VNMObWdpUkEBzz8eo6Dgx6P5pLm7e3teNNZgU0Ug/u+PZ1ZRSDwbjzS7JcBzUdzScHfIp2rC//0T/80W0O/+53vtpcvt2uKEFiePHvenj2n23Bw1PbwY5Bz78232v/6z/6s/eEf/lH73u//Qfv2t77N+/0cjVZnMG7nJFkPbJnHhDykC+Soqe96NybCGQxyDQFUEDAIJuwVdR7TdZlwRVUDs+xFZFvUzLHrvcdr4IFwY8BZMNQ8FwRYDSqFyTtuWlYpB4kd/oEB8lri+gxcLthxLOeNN++0733ve74NzP4U3NctUhL5lKuPhg/vfgd3UyEUwynUCrhMUj7h1qMzJviwDt4HLyalXqVABiYzni7Vo66EjS7By5WLyBA0tyIvoehtIFb8UG9r21982k72dtJqPvzsYfv5z38RoXbaWDxt7R+3f/cffwJfKJMI6MlRO9l53uZnUBC8l/FdWyB+QCdpIZ9VEgTq41W8965gjRPRKtoykjaKV0sAofAEKLdne3Bs6Iqid8u0XoWQ04jIM91V8480W6b4KSVkeVk/QplgEoXw45px48+1N+73uX//vqkL2LhSqpJFxeyUeqbrza3jdLh0F0HHWx/lKt1a7p169Nm6ZvrcrhG+NOZQf3jVHoHfYNGicdMfOcZKQP2N3zpHIJxynEdbmonaS1NfYdbMsJV1QE+kOh2pFrTVd2DQMIFxvYCnJbsB6fmzJ20HqyFztiNHP8/JYy/Hqx2g2e1rzc57ErMLjhQokEW/0e/8n9Cae1jG7u4+eY0z8rmzc0BXROVylpb6GAQfgNxDnveA7YDuhh/9NI8xVoAIcRqluirusrMfBfMAZ7bDUm2fZ71Xk3IfyoIw+5WXpL0knX2xUAIkUplQLP16hV9e4GdIOcWBelltPnPpAhavEELlGg0PU8I4OS6NfCfcGyph3c1naVpJf/f7f7ctu4xX4gp3WgVZ5oaTIwYuqV9d2GrwXuS4m2EVHgXTXYL683W4dbpOwRPll+BrURBPZeFzGM36ebU84/COOIpEXGClxry/1CxfWG1XKAfXKdiObz36HDP2FH4atX/5r/5VO8biU8ivsCoePH7RHj55loG4eco53HpOcdAUpZ9RKq0z8UR+MzNYh8BacHOnlSJNhUWlENzzDjqZLmczUI7XcRQC8KSL0O+FobwKAqYlvUqkP6uEVEpkasMhnQgPeiwfRfPp54/br3/zQfENeTrA+Hvf/U665zY66TogY27djuc53di06uKyFGv4x4xTB9KF8cSxPMQf4TkoFt9nQKZWgenkYfyla2aQPZWe2Yb3+Xe8xlPPhHnJo67euHen3aV1z3cT1SB4yxToLE5aWYqGzjHoS55S5KzAUpsXeeluILxnrnasqUl3ey0v0T/EDJ5A7JPjfYDzyzl+zQmADDvZpwTi0bfyY7Nbu3tt28NRUCybm1gaEgJeOzw4bS+39vF+8pu0WY3ocdozEBIzjVxOsS5OUEYvX75sjx89bKenR2HgZTSyMDpwNY85CBVBKDBjxvqlYseeZ2Y1/QcvsVUSITCIhImdovKjq+lWXNL9GJ+0K6e6Tg8pGGXpMm78FfV3oGwWxM6cHcbPnh+1EQp3VgUB0RzYgWxkzzUMJYcCBWXPAd8SjP0ndI3eunuvzcFgMQNlb+IM4NSVH/OJoPGX8RKJG+89kfDpW3LLgz9Jd+28r+eoKAUWhtTrYnpSejYGOfqUqJRm2V1ZWk4AkrsEDjzFuqSLBQNi8XPvUnFw4rmI5HM1v9EmS7fb5dIa3a2FdgFvvHz0WdtYXWy/+MUv2kcPHrYzaHM+s9B+9puPsVjHbQVl4bZm1w7k47GY+GMasAvwmC7bjK2cYwzyrTADU4TJ1reQlnED0RDBgH9Idw7/jLm/5N69D8nLcQnyVyFEaWgdwiOOLfgF7CgJwuTFSBNxYm3Im3aRfEZ+7GqcHJ623370KfqjBtDddPcHf+f77bb7BsCfcAINigAc0VDKH5E8cH6FGa/yyxqY4Jp6qBCiAkrBXaoUYNfLWe7x1ciojoibhgx+Fu6bSox3UthuQu82SF4X7Y08dchjynVqibqOYzE4AKLFoJlxdlp9fc9edJTUVtg+WT8Dwb5RMS0V4p0V8J0zCG5ecdDRsFq3cJbuhFaE1ofEcj7eo9QcJPSDKk4vHh4e448yfehMwtb2Hl0J05xgVl3SfaGbs3cQy0BBsJW1/6mCcRdk//iHloz4zKh3Z1xpKbzxdW9Lo/ko4TP9KA1s5UHfyAEjl6+qRbVweJ6gAC5dWAVDu5Z+vL/dxgdb7fJ4B7/LO7xKD8WQuXLqACLiZ8GrR33NIUCaeg7W2r7ZWrzxxj26Dm9IcnBPWBe67m7ef5NLsiEu137/pS6DEV9zZWaXv5lHUOWzXqXQr8Sra/koDeJWq8xdPP/wRrYjL67mkBTPTdAf7aMUnjv1vd3++q//OozqGNCPMblVUKcnfiHsELog7NBGQVV0FEZbaZqkzEChakNK4erjIsJTxUNr4SdCWa8qfv7li5vODIIihZt3ydD4NQBpHSxnTBkZbDQfwjzSre+ZIWLiWcCnDz7D6r2I5Wv3VVn53vfehd/hJeoj76t03KOBvR3LKV+hIo+p91kfxsWrMJTiwC584FVPmRfzwEajm0+ip7vDlTSzaI75i1GbPyfmObADi19kd2zNrkWma7lfcp2BfXD795rBMoGLjTK/aUTL5UfFYGIVhkhW41lBFYBpVADuhOybl3zneINpc94hikQB9V5fuyM191zKPM4Ujacr+1mufYT+4MhuhN0Nz9pD+aAE9g+AdWe/7ewe0K04wMxxEJPWAWTaxXAJswgWaOHNnvegw/5TgnGyRXCKr/tyxCFCTH8YxoUmnnY8kzEGrBs09QJhy5hdi2jmefKWhFoNbYzAYznMnGM9wLwqgKszrBTur04P2gTlMN7fbRPPjTw4QoEcEYe+JTheAIblebo5KJc99/NfnrW1DZQurWKdViyMN30q8Ts5cf+6/52cgj74qSKhbFswvaP9XqMIYs7eeFbh6n1+3Vm8rZT9dhSCimEGS2FmaRWaO1d/0P71v/7r5sd/tl++aB99+D6l0jgcaE2KCeoAz6QVxtsF5Ae5IONBVmqMpmAPvMDUlVjIPb3HkyzKouMll+G91yHYmQrxYLzsFVFItSS4qlDASAQvC9ysm42QrTJdmxMaUxfLra6ugx4aAfj9z//8PyNXZQ3VQp6uoXEfjvlouaYi5K3yNM/U2fLlR+Byv4KbOv0+hrs9ZyGB397Uuggd4q2H/EnOlOFBLnOUMy/OVNqUYpfCMRcfPOoAZTv/tgFnjsRrgvDGSkeYyEgNprCKjAgtysNWP5tMyMwwlYCuf+6t1hz46TW6FyiALvgqCF1HrO+9Gu7Vr/k4mHRwdNJ2EZpj7o8R8sNjLAqsgBPu9b7XjHQjkEj24BM1sFOO+1gMro/wM/OOTaSmUFyGccNSDmwdWl2FLQSn7IyYU998/0FNDhEnKLwxQjqh3zc5QKAP9to513NaKozGdmvdqdiVdJEc8Vax9R1jjimQa4gX800LgyLEgzMZqOR2RQvhIKabuFaWMYGxQPJhXJSKymB+EUXJs0otsMYJuwzzTc64eOs2uJ46LbeM0h11fyXikFahKl/vpukGbxVkUDeDxSyP74Innakz/BQ8+weDZuTf9+SZuf6F5XY5T9/fVYwOOBJm1+eD995r/wal8O/+7b9vRyiGs6PjjE1lsM/WGEFxIHfkIiYpoamO9u7TfzGIwZerbaOgxL2CpJDwVr7ONBxhET3SpS7cp15eq4Lcmw8heNOJe4U76x5iTXL1fqoI7G4MYb4nvlaxuSoL4tDG9s///M/pFt8iTxtcyhJflkUZjj05DmM3VVsknkZn4eq8LeIXxjROdLln7Z7S8IzormJytyvwNEJulpCPZRrXJXC2TCO2OEMvAFrMzMFHC1hRi9QqIIpP/uFJKpVB+dn/5v/0j/+7mdHcuy5Dzgiknkp0BpCBvUpMhT/KgjBZXWYKcvHvvPNOBLwrBxVDVwDmaT5d0ZiP1oX5OkDp1Kcf4/QjLo5X2DqrSe0KuGDiEOvggL7Y2RlIUyPDFDmui6vTRpLNM+hXV1azn6If0Gr3Zm5htb3cP2/vf/q07WMm0RmiXPlE2LiZatJiiqw4UwFmdJYuFAQLl+ioj8uXJypE4HW9hkrArsqIuodZ1dAKbDfxZGI1PErCrxbNucpzHoIMYwqXV2dtZW2x/dd/+Rftzht3aTHn2vOd3fab9z9qz19sxTIiMZBCh1BP5TUoMMqJ2aupmKs0sWyB1YW1U708KfzXD8PFa4XVPY440in1iKt00pzQPMYhvKYdZCfph9wrjmV5JTxJvAo/uVgXRSBl8TIlDTQx2ccPPs1g4h5W4hFWQ8z6GWdzxHMJopujrK9g2JiZFsJyoTNBmArKcSTzLqWMFxCBtD5cVSAGaRmqAL2SccJdJek7g8wj4yY8iBtfpGX3xgh6Acm970nrPdblW3fvtL/4r/9L2Ad+UikCx917b7b/8B9+0F683KFO8Ad/YkXJ8nuULtnW+lQpzEyQFRQAmhGLE76zi3q0T7f0sI0PD+iaYoWeHOd6yfMM4VdY5oZp2TqDhqTBJuQ/B8SzePC1CG9aZu3rcPxizDOFq73d6SegkjQKIMgbWu/EAXFWEOeUioLsQh+7B8ZxLECv9tOZ3nCvjj30boT5TBVLmI7KK+CY+X6S+oCuwhkmyxiB34cZtvcOsQi0HGpK0h1ZGdlFyGKqyT1cXdCkd1eZ349w/KBaaash5WWS6gb40dhO+IySy4hFa36SIII8ouWfX13Obj1P/xlh6aTPa4uGArBO+wjvHl2Y4xPgc93dwnqbWb5N/22zXS1iIi6sZZXezPI6fQ3SoaRmV5YJc1AUcw2rYH2TLtTtW20Mkfws2YNPv8Aq8nN6G+gYFJ4MBnxx1jdKbHjGTeGun6914rrTsPIpWt/Mq9zX5VOCUn1zPQpSmuoVuMAFLh2Lgsblq2U2Xf4H0K1TH8HP15dQljNYDFdzftthoT17sdOePH1BI+GxeaSYKgOVrIoAGAWTq2MwpRYNUtApD57T0quNaVhjwOLAt5aBdFfAtSBjKQxhsRLkFeiSxkHcBNrBDfgzJKa9JabL0s16PPWpMO5pEPzOSNY80HBpOffpd7ul6xvrMdktx0HnOayAWSyAea7zbsE+2W/jvRftYud5G+88bRdbT9rF7tM2c7TTFolza3mu3d5YxtJYy9qgW7fX4CXHZRwonSAvZzS2yOTBTjt/8aSdP3rYzp48bpe7W23u/BhZmLS15YW2DE9aq/HZOXQYzd1boCIuHXaaw368AhxGGdxNZdAFuofpVQIKvxW9Xm9wPI3nO4VHb97RsENenpJTh6lohdTehMMogiMsAxTJhVaECgKQUUw1B4wyGZgC/jInRQtlUYOYKpZTzKUqDwUFg9QqRBAPEziLoha+2dfKYRG8E/aY/eYPXi7Fi0R2oBGBnltba3PrG23h1u02t3mnjVYQet5hlOEdleZ+tARjr6A06BvPe1UBLEMk4sAI+U6/MMsMlPlHf/hHGWgSj06vfuKuvuMLLA/PnPRwWhgs3F/uNTb9Chd2r9svuUERD77ur/MOnVVACix4mTqCY5LbEscc8N5alDKoRTUKFnUivAQKnCpo9kmjeL2WT9aWjZBkoE5ht8uAkHka8NKtu3SdrtrZKXQD/5mFQaiiEIDR1tnurDNfUfTkN0sZs+IUvptAe1qswKAlp+AVVoiI0spBKDQy1jxxUBouQXfhksDJH7V/BqXHs+DaeIoIapSruUkbBzln6b545LvdVzfWRSk4g4VF6xeW3cFpV0OrK5sJIyvEA5bkKK68R4GNPX8EC/SCln5yTEt/SqtPK7+IZbl5a7Vt3rnVFhD6U8KPEPYj4o/pHs3R0CzcgS+/9Wabe+ftumJ1Lty52+bhUzDbLvfpgj183I4fuijscTuhC7xAvn55Tfkabe9srbmzzNZdK0ET1BkGBdsqiwxb9t66x3ERUX1QUR6ycgqTTqG30t06MJ3vZDbj61UWPX0pCBmwZdlyugnHNWbgngS1cUxivOMtMmIfB/BQVRdSuUPTQ1cdic7qR/K3jIKPiqJQovFBfDZOEd6ZE0C5Uj/DydalqbMLEJTyPLF3DBGzag3iTiD2BMJeCIut2upaG61hFeBt/WO5gPoaedaKQaEoXJLd9OZnmSoZ4NlY32z/m3/wj9oCDDSPCfzki6eYkXvt+HTS9vZPIgi1c1McSREd6eP/di60HLz3wtGVu87rtTIYyhwugD/1CRvS6EzjUwYcxS/WQbpdzlSRHeSaXjv48tsIHNkVVBmY6TwCJAOfkYUCp6DlyDTeA22myNIwkJHcoeDDCM6bITjwG4ItLWtKj3oJlfWzUJVS6g1s8gZxrGrhQ2uhGrEpvye87hVmywbYwFJXS5C3Cz7MGzxhRKxpyZm2Bo/ozLPzfAoNXOLA7hNdadKc0/idgS/P8lBhu4x9CQvVlZuLNEhOFe5sbbW9re0MVp4B0zmydQoej8hrHz4+vpojbKVd0CBppbbVjTa7cbst3nmjrd59k3ZqIzQZb79oRyiFva3n4XnLGblc2dH/PkW3mI0iajaABHmCfc0c4J7KZJESBedQ1AjzDBWtroOtslcVgYylIqgdgdded/NaisQW8zKrCw+OjkNw524VSoCJt1VQ0YjECdo0LTqteSkeWgQY0Xz6OXZlJWB6JS8YDyViXVyI5W43Ckz8EB14JzCVHwbxXVaazVEu+GhYMVCDVn8YVR6shqx5t2VLy+EYMcYAdckJT8BpK1MtEvmnLOPBPEiT2tp56/8cZfDHf/B3G+ZNG8HXH73/Ebi0VfKLVgqYcFtn0+KkRer5t3XkOdDTHJPrkLWuK4Wi+RAvwkQ4rfErXhpO73lvWpI4wFgq0CikNBtoK74jXOLCsRnx4p90Ia2b0cr8XkzdJwiXazP8opBVNsesTAR/CrSmfnb7QetL+sqebSAtPaMggs69z57nIX2M33l5yos8x5pJaDm7Qr0hKTm4VggKe2HfulbdqhjjDOGBE/oaBVjeeuttYKnBRFf9Rn6okAPGRrcrPL7EzFeZUFePpZ+H3xxzGs1jbaIUXcLvbJsD7XMI+PK9t9vSm99u87fvtVmeJ8S9mFtsE6zR0RVpZ2io2grlLOZEpDHvz5YW2sUmyuBbb8V6mN/A+kSGXKHrTKNTpqPNO/cwRcikLbTLCyrC9ezCjUJq7DJ5QCMAUxEq4ZdoIizUVuWhqTQLEbe36usvtzfv8gzRVCbEc9TeM9u2XjzP4KEaWCbJkkow6ECkiFR0/HcduCsP949o+bFYFLwxzHNJf0dzNec4Urb5u07eaRSZjV8ygTLcuB79jLqMJ06TngLjWZsnvSsTJ1f0/SnPUXtbDNNFCPQyNQ5+AE4YMpQ3QzzIinmLJpXBFhZG1H/UlhZm2gpIXQNbK23clhsK9vK0LYzpo038cpH+pHlMF6YLJiGZ+5ER6v/mm3fbX/zF/zbbIS5nxu3J8+ft88fPcgjIuXhHuXCLwpS5xDlph4U/tT7CMEDER7DSBNezLzpTpn4yaxDNPUq2VmiW7y1Z9xEE4+WeX/LNNe+Ne+0jJN2DoxrXUWB5jQtcilAkGthdy6EyoM/sNa2yCkFFq5KlMVqmgXImZ4E06+B3Edw4sJaZApUJPOU9mhtFfgytTqCrg68KJXFnndqDo6SxeKN8h2Slr5aNvvY6DApJ+Mw7nvjwlldrqLLo1yneSesKXPMm0JfkSabyD17rNe+BxVOwPGk53zs58eMxtDHzCB5p0iglW/Ehn/r5AT/5RiNAPOVNS/cCgFUMy5v32pot/MoG5dG9woS6tPHc3m6XTx61yaPP2+Xjh23m6dM29/xZW97faatnx21JxQPsY+hzRsYXs0tYtxt0f1UKd3PEnQucPPJtdIkmtgVSC7uKTBPNE5Dn0SZZ4kkdY+5TSU97uX37LkKwEqH3pQN3jvCvoaUcAPLDD44HVDgCSaUdyLPFlPjchrGyZZU4/XsN/cgzedPFLAqCCsGz6M6p0PySTDdunz38BAWzBwyLWSylBvYU34y2m3kIQtkohXX6+fOLnuo0DiGEk75AWngP4YxlIvNbP6dA0cy10w1FmDxtmSEeAu8XqVyD4H56NFu7on93sbvVTrZe5Jjxs62ddsL1eAczbPsZ/nE7dRDIjTiHu9mu68rF0flxFIOzFX6BanV9KV0exxY+/Ozz9vnzl+0QZQFZooid3pXhMtgFg5RS4I0efNmS9Tny1L+7kuC6rcvgfMKbHfQjy2mYKjJXLtK7umVDdNBPkldd3hln8AZEMYBXmM974YKa5CnMKACUJhoRIlMPFQLwW242kUlL6FLTsudtdowQ7T1vk9O9LFtu5360x65ApfWE5ToLkYZGZQBTO1AbxYjPHxXMMuDAQbLBWxff95OsqvaBhKRejUjMfi9+c+8VPqY8hd5yjCDO7E6kO6u3+lw3bm+0t955s+3ub7VHTz7H+tunofIjxLTIwFoEID71mxB2Bp9cUHcoG8trhHJ0AdcYIT4FbUcnE7rSKgqgp/88izW1gkArm36XYtYZiP3n8OOjdvr8YTt//qhdvHzWrlBIWk5omTZ/iYzTpTi7pHGfWWxL6xvttpsWN92evoQ5cemin2MEBwFHeBYWXUF1jCYb0wo6dw9zoDVX3bqazSrujoIRSTfyTLuzk+Zn2tzg9PzZ07azswWRYGoYPx/QWFhu6xTqtxeqnggaend5qdYR+E05YRXdoueCtJr7anA3YSjH5xe0sguTtr6JVbIIi13R4kIULQpXW7myy2moc7Dm9uy33niDci3HY9rdbemYhkxpCeQMDBO1LPBl2S9MbEvsVnC3dq8szbdlNLnn/y0owCih8RbCjaVztbvXrtw/TrolFKlbcD3PjwzCGOEdhcHWV5qj8CYHh+3qcKe1w+02d37UZlEIzx49ar/8+a/oztAiYs18+DFEpKHTrBzz3u4XwJE/ykmBA3bN3Ahq+BNGT50ohKAETl0xWhxpS7gTiQtXBd5w7/HCbdj1OQKGVYuvl16+Tx5f6ZWAKlHhKwFU5AyuOBnI7PF11C3IgvjZkqyQYXVpPTiANj49aOfg7GDrGdbAqefj0hDR2Jg+libP4Kb2qKjchZErsNqu1xboiHh8uUAYn5ryr0zfdILUXa/L1FG2T3YRXnWpZZwWsI2hNHzn3W+1t+7fxeo7bOeXx20bBfcUIX3yAkHVqkF+VCL5krbdAyxuLVuoDswu2AN2BGB2ca3Nrt1psxv32vzmW23hztttHr9w5622ePfttvLmO231/u+3je/9nbb2+++21e+80+bu3G4X8LMD6xOnJvf32szhEfwMfgF2hFy7DuLCcTfHEF3HcHFx2ObmJR5MP7oAn5hjc5i58wrkAf4YHJABZoz41vRxiTNGf1siV9ena+pIIKcv3rh3F6192b54+LAd7O3FEgjS+fNrTm5VVplk8RKCtECrLAE9PlsUZ6UhyFYpYL8gII4nUAbN88XlfltcRXfOHLbJ6KTNLUHmOUhPxUzjYN0aimdtZSlzrO6tcLDRboYKwWvt4ixmd/36DDCjFVGGHuIyX/1+tPWl+xP2t9sZWv0MU+ziZe2/n0PZZMssODgHuRcn4I362ZVYWF5py2sbbWVjA6272ZZv3WnLWFQLt+5mIEden5wcZPQYowMT8qz9HIWAcdT2Dk7b0xe70fx12KvmtC2bLarM60XmBEtcZUvDxGtdAUJAwrxDHPE+CJ+hOp8j/IO7vkeQYgbAmNyDha/whr/qp/EVSJ95iiLsz96Ttgtn91Ww5XGlnprhl67np75v3LkFXg/a5sZK+5M//cP2nXfewKLyEB3ERMRRv6oXefFrGbHyYvFBVzTFVJEJh++5rxIDTVJWN8CGTa1tVwDhDM5LCXRFcPOqIkjZHaFTR36Wa1xeq9QV9P/V3/vDNr46aqtro/Z7777ZPvjtL9r//C//3+1nP/8hPE6jRoND7PDgrCtuUWgqYzssfiV7ESt3GT9aXIbvF0jjIUOX7QRL4RhL4Yj+7/75ZdvDejjErD6kUTyFFyfrq23h3htt6a232hwyOYOloQK+cmkADfYJ3sbWg5LHNFaHL1603SdP2+xf/MXf+7+iJTZn0FTrmK/n46P23gc/bR9/8kE7PqHvv/2yPXv6uG1srII7FYZIOUPw0FqzflDDfQekRQjefvtbac00leq8xXHMes3aO3fuZbGSqxsPD45QLJ6pqBAu0PpftJ1dTO5TFJH98hWsAPrpLm/2uOrR3KTtYAZ9/sX7bZlyL+xP0pr4PQc/oqnJTVWjrNZBxMY65hDl7tGHOjzZa1v7B+3R1ml7sX/VTp0W5M8+vAzriUpaBXZr7DeOj2mVdrbbxf4+fTSVIQTTQqI+s8P6BQcS5yUgfg5TzanIkesUQLrdDfRSzFQZ3bEOhcXvDuToOa4OHuUT+MBxTv3+wX/xn1P//fbDH/2ULhQKhviazVkxSTyFRUWQfi+KMrKgMMk0NpOyuIIV5i8VYWjuIxR4+TSCkhf+hPHivHpr/MFCuA674b8UUF4BsZxBbgDHMnmn16oIjLohjeHCLrykMYpdAccDNldpJelanTsHTxdhBZz/2d//s/bs5VbbpwWz4XCATWvMtCky5fFM3oWHAQMqAe5VDCXENjkdSGOXU8fkPa5wUvGTdqiUllnuoxCsj3T1vW+HnMhf7Dm7cQF/37l3q/3Ff/VnbX/ni/bgw1+0Tz74Rfv84w9Q+Kft7Tfebk8fuxHvRQYQ57EOcq6ilqoNzv+Xtv+A9y276jvBdXO+7778XuWsKuWEkIRklUAEQ4PJxhjTImOwu+VpbDx0e0y32x2m59Of9ky33e4wboYGY4IBE40lBEgghEJJVaXKuV6ON+cw3+9vn3PfrZIc+tMz+979P+fsuPbaa6291t777IPPipV1CE9WmjRhmyYatTl4be3TbGzLpNIVdCyo4CLtcJkdSyDLnaZxmRLt3nk5DzL2BcBdeEdTduh1rzvxoenZibmd3fVaXl2o66g0Tz71aD3yyGN5BVn77DLqzVNPPVZPP/sY+ECarFwm7xKg7ELkY7XCSDk3dyR7GZZVjfnz1GRfjLpy+QrSbL08kl3gspXZj67ATM4DSIBK3StXLyH5lmtpeSGMLvF6lNv582fr5bMv1KUrZ2vu6Fjddc/NdezYHA3figAxv5N8bjbyTbKXXnwOGOYjZLawMXfRbjZBzsXrW3VtaajWsJ+2YEJV1FFgccTJ7kRMlK15BcE8/L9Xh08crQmE4BCmw8gE6YDfrxDZUR6SsgVt+aalS5B7INzZEb82tLHqGjIId7WCOkIvmCeupe8iDNy3796FAdrvq6qDwP4VD763zpw7W5/59KcRJuSgs7coy1OENAnCMOnwrYxgOkneX6hhnyhzBqN3PCu4MvnaMYP2rclDIISF8L0Hz+Iw3vC+rC5duzZvYxLd1538EqfM16ULcwpHf21pEt6N4qlTgiZ9XkNPKnDlKgGawAZ2sN8GWcZMu+3mm+q2u+7KF54YGhD+zpmE91BOnCty9GdUFcf79Qqb4a3uaAsRFA36xO8zPdceVp7VHdruT8oHGWl351p605BbfHX4aPU2nEd402cexnvbbTfV6J5vcj6bbccr1y/WNKbQu9/+ZXXT8Zvr7EsX64UXL6Jht4n1ll/tApam/6XRvWwY1CQETkxr92yojfr5/QgEmJmMAEIa+DHw2tkIzV0nr9UKLJek8pXfWhnD9tpx3gUh4H6NaTTbUdJsriFwv+7r3/Khza3VuRdefLpeeOnp2OYnTs6Vb2YNMnqvb8zXZdTlHeyfo8fGERpX6tq1s9l/P3eoveH4+GNPcX+k7rj9rvKry9ribURjFKalJ46fQLCg4qAqryDlfXX6xInjmXj0lOF1ALl48RzayKWaX7hczz/3bL380sv1wvPPp6xDh6bq5MmjMP5O3pw0n0uZvjvh0WsvvPAcI+y1Wl1ZShlqCu7LHp+Qgas+9fmHa3tgppbWRmp1i4YjoZ3QO+zbnAiVNfJuX8YkQNOYODxX4xCjm140WzZBtIydA1sxdzyliUdwDqE5CSljA4/fo3C2WILKBOUoZsj4ZI2hQagKIuKycuBuRlW/AV/q0fxA4LztHW+rsy+frSefeIqOV8WmPAgiG2fA3zBttc8VnDIDReXHl3tM34jF+RKYoEEgiSedYxad1BEuMblPAQnXh4i6sD5NC3uVC5PpZSauEmTydV6qi/e+PZu2qe59eH8vI8p8toNHiN4zJNwW7qE901OTdd8999RXfs1Xo7Xu1ac+8zls6EM14LmMLsvAGGpqCpi+/CbkuBeWCJ2GG9vemJu7Lu0+LGKqS9tj7l+HA5+bBtHuhZ077qV368DqNw3ajoPl0cOzddMcAyCD0hy0CKXUA3ffUbefvrmWFxg4Nqsef/wZmJMy0AAURPnQEbnTR8p+y6bTXfWiIuhOGDzx3L0yLtOSxraRo23UQjDShtAGgiFwWZQaNXjddS6GAcxleHGy42Q+moEDu69ZD937mtkPra4uzG1urdTE1FDdejvMu7eKEHi57rjzGFrCQl28jOo2Kd626tZbT9TNt5yop554utzQdOblC/XIw8/XsaPHMAuO1vPPv5g3HH2jy8+9ObHiBKFrruMTE9nB+Nxzz9SlSxdpyW6OUptHRd9mNL929ULdfNPJuufuu7jejAlyU17BHmP0P86IvbqyVp/4xON1/tzlmiV8BgJZXFjM66Uvv/hSXb92DbTsZadiXnZaW65HHnu4nn3xTB0+dlctLmN/IRBmYPjj2Kce37V08UJtZ2PGUE0dPxrkeQqUr95u4mPPa2KKYG085zycRIShB91qayeKdPsO4lSD6NW97Lwks6c4+bqu+ZAC+DZh5OhlJ127cq3OXbiCMARfEIkE4J6MRlghWQMzcugME9BGvI3AXR6WQQMHRMN/3D4z4hKeNF2kifqEhLVbf/qwVzngTVkKgi5vq+uGN0xvPW0CtE9L/sDivVefuzxCbfvQEOxrv4WxhOB3c9FZ7No/+uM/ra0hNLSpw5hoh7InxNUiNY4IPBkgmkfvrbsTBhYdpFCn2mCkD/eBq49vDBjPc+462GSamAqd68NSjOW0hiTOzNK97bBZm2sr9d3f9g315vvvrSOYsYcxyQ9hDnsylBrSrbfdW5/7/OO1sIRpOOhOQUYvaQs6cxt3DqX1TdAxmI/wvBDmYEvb1BBiUlB32stftAFwJoyuAkofgRxgB5pN3FbHVtcydLg65y5hmyffDI2N1NBXvOeuD+3srs2NTQzVa19/bzSA+fnnssLgixCzMyP1wP031U2nj6aD/XDKrbecyhFm01NzdQlCVqN5w+vfAGMv56BVT1WanJrIOfSOcM7yH5o7hIrevt94E2qgbyOeP3++zpx5OSP7NpLrwoUzmB5TjMKb1DNeZ8+ey5FudtCli5dgnCVsngkQjfrP/bEjx2oCZC0u+KrstbxLf/XafM0jkBbxFy6er2uLV2pydq5m526v64tI0LFZBMJUXT+HAEGz2PRrwXTS1JG5MK9HxeXUKFGpBqCKn9F8EgEwDmLHocVJcDOe0dq96vRECCDqKTmzAUZvoCMYPglg8rxTb8er1pHVkenSpesQBebBDp2+izoHLnIYJhXkxB81A8uDadQpw0TpaRz3IWSJW+LgOaonT3a0I0ob1U1DPilZqcd/fgzLswH4fQb+Er7L8sqrcV5v+Gz46dIH1v00B++NBcaks420DwE8y8jjG6DbmJmLmKwepbdDH0wcPVm79P1Wt4HHKZrY1ubmJ+2nLNHSzyNYiTiIRiPTwEz2kYJgX7iJm06YGNZw21TvXhCkPZ1rm+gsWed8mmlI2wlrK7QtftR2FdN1dnyg3vWOt9Sk5xOgpl+5cgGTe6WuL7nisF7nLs7XBfgG1ZRxYjJ0VmMKghmE3xxCYYZnTMzRKdL4ZqjCwq3xmq4u5VMnjO1KXbQc6vftWFi/4cL26Bn9pRC3djMq+3pzTIrgZZhy4Gu/sj104vjWh+59zd1zX/lV78sBpju7vja8VPfed1fdfseddeTocUpth1UsLKzV+QtX6+lnzqOq79TpUyfrTsyE48dO1s2nb0dQ3M71Zq43yQeYAn79CZV/th3KKrBrhKm6RUUBcU4Cnj9/pj796U9mn7Zru2oFvlNha0cB9MyZF2Mi3HXHa+vEsZup71RdPH+lXkIrmFQtR20/inDQFnOz1CymhG+TnbrpVB07caxOnLqlpg/dzGg/iWA4hiZxpS48+2Stz1+GuYdr+uiREIVbRp3dVR31uHD31A8OuVNM4hlC+o+Ce0Ym8KEQ3EV7UBjESQj2jo/ct92eTUDYIRKlQnpIAnKTAVdNH4nSnWkDA06kTmXuwbV1JI0ZLSwT0fapoMn0jZAdBbUjqSMM2LyEnFEZ1141ltANN7rBYXCjaAP13neBqehVzqCk88ayrct/y8W/4q8xprHWk7p0wkGYeTOyHojMJjZxh7ngeyZTMzAAaUYnYQy32x45GfNsA9XaXXvOyTQ8UF/q72DH+9uupm1Ptl9cu6TaYG/Cs+GMa4c/hYr5fN+lF2TRcg4IgV4gNJj1XTMUItICXs3OowFHsNXPPP9U3XXPHaTZqEUGpxk0helDh8pDZycOn6yzlxfqpUuLNTB5FHN9GNMWOBUMCME9BGDejRGnDiLWrQYR7aitSKQ9ajiuEKUteuDwPrSI72D2DIUJ8Dewjumw4eqY555sYBpvQevOS5Dmq7/qdR964DWvmVtd2WZ0X846uN/Pu3zRAyLP1Ic//Ah2zjk0h/U6CYMdxfZ3nfTlly/D6L5ldQKNYrleeOkM13lgHKBhm2gFzsQP1TTXoaHd7NI6e/aleurJL9QIFG782upCDRM3guS++8676vDcHA3RhtrEZDlLnVfrvvtvrVvuOFGnbzpa99/3AMLgWN1++y119x2350vRRw8fqbmZ2To2d6QOzUzzfJzn4+XJzjkYFiY/fcsdNTV1CFVupxauXK8Xn3qmli6fB0XbNX70KLbpTK2B1E1Uec/6i0qqnSrDOZEjcytFyeGJTi6PuX6b0RrY28RWx2j6rqPybIdRjmXYAfaRyoHIz5q/oxZx/Xl+A0jpTAZqMyJ1JEIx4o0joj5wxVOIwkqCDrHjpY8uVwRSgsnvpBMAtRhcmIC7noiSrvdd+MEwCm7CxijK6dOltAPPSXsjbL+Yhgwc4cKRQDzIyFZumQmB4FKdX4zeHmFEnDlWu+NojDWcI9XSVjJl5JYBU4d1tkpkZu8zunfF989hcJFjqEhpICa+NQoPHpKWP0qOoI3WoaAIviwDb3ckG3HAYq84Z6BtiTxrK1j0q2/eXpu/gik+zuB0ksHIF5MO552YuVO31+SR2+r3/ugzdWl+A+3Ht2KlPTUEfXvrs43wVGvBCkNqc9NdnEK0i7Z+6SuC1YbZp2kn99CsNKWcsN8zHu16pB2D885mXo92/kbzdei977ztQ+cvnZv7009+pr7w2NOo+9v13DOX6k8+/lS99PwiBY3UO778DfWGN99Tt91xBHV/pu68+0hMibMvvZRtyX6GzFNzjx47Wn6f8CS2+GkQ4IThlUsXMtfgTKkbhqZ9lZjGLSA8PAXHk3F8QWnSU3hHB+rq9fOoz5fq+Km5OnJsqo4cn6pTNx+BoSfq8oXrCKJzdfHCBXC/U0cQAsuLy/Xi889nJcPuPo02cPTY8fDK9DRqPfXaZSNI2wvnr+aDIFfRcjzz0b3ck0chusHRWgdZzlQzXINdiR8fbIPqCAEn9NqoECSLdKMVCEF+F9wohYvEJZH1REy8o4rxESKkwbf0jejsLx9zBD4+sKPqRR0xLgxunla+DNiPxmZswok28BgIE9eiExDX1ylAXlu0vt3kzpvuiusirfpf5/azxb3iYd8Z2se09C0kLyFJzGiPolKBsAoythTQ4gU4g1tTk7GV0QIaoze3f+dNEMAP8WqX9l8m4vtUXvq8rypD5s+EpEKgEwSyvCsiakCabyZMLvsmnavwtg5MbQYIlx01k010/eqV+uoPvB8TmtGd4jyT4/Dx2+vnful36hOf+UKNzp7IK/JDvlo/6mDE6B9hoBAQBivzKi1p4nBPXQpWGT2CwfYJJc9pjsSk40GoDcrKCAN2BiK3SiMUXHUYAny3FOR0sf/oP3r384cOT9+hWuLZLLPTJ+szn3yylpfX693vejcFrtfoxCpS5WItr52lVO6x8Y8cOlXjg4dg8KO1taYKPUbY6ZqZPoy6NJ59BedePotqf5643ZpiFHaiUPvOnYBOLl66dAUgBzFL3MyT017RTtyL4DtFA9lvsLK6lD0Ny4sb9Vu/9lkEyF69773vTFvtKw969cUMJy6PHTmCiXCC0WSn3Nl46NBkRmMUOPyh+sVf/Vh9/M+eQcNh9KHTpo8drjE0hxW0iA1Urry8BOpyVl062VpapzTCkzDFtBEyCOF685rcn85F1SSPQiQEtK0J0BFPOs0r/y0jHoHjKEnH5L14/N76CrY0wnQdm482tTIRCmFqK7GARigSjyNa1qu7kTQEZBrpJ8xvWjWLlqeFdV7nxTS599qFx9nW7vZLuBuM2Zjn3+Zsv2N85jds9xajJCacA+E0An0Z+zZfj6afJPQet309B5+9CzO0oOaIdy+Ia+++ubsN/j1ir4skY2MezVZuWphcBE486TplWkeiSIMDUkbZvfZqte/GoCX2Lyqlf0xKGJii31ZqCoEwMz1WC1fP13d+y1fX+979phqprTqMVvpnn368/sE/+t9re3gOM2GyNj39SQ0BU0DNoBcITfMUGpkZXAjSsGEKBMmYe+rOC2Ndm1zds+15JyPQOIWwBfy+zyM9btXexkIN4YcVJODGzYZ+jn/oA19734c2dtbnrMTNQ87c33z6Nkb5U/kO3anTx7AzVuv6db/KtFBXLq7WC89hg5+7XitLy/QjwKDOrSxvkGYhE3ttYnE56/LGa7856++WZd9b8OMqfiUG1NNZEzWIrbXuhMvVSwiSq3Xh0jlMkLaUuLa2WVcuX61HH3mqzry0UkePnEILOAVxYorg3TXohMrU9DSCdRwhAjyYJJ5GhBxh5LGjBhFAO/Wpzz1ZF66u1O7wRI0fOlLjU7N0jzsg6cgwlT2aXqWD8XkAz8Q1u7w9h4D4b8tOyYCXYSTwzpuO8HRmPI9ylIzotWfalOWz5XvtpLWzxWSyLOHpy2maS8sWUyBpumfMDKtplVuWEakYnxiB5qfLkKjuft/57CU/CWnOdnW3X8IFznbX+X+LC1zmoz3eorK6F8RRdmRyvDz/QjPqRrnN/ZueD8aIrjZqekG4RCDj+vT7iUmxX4apFQZNyOSnw7nC2JfpDAyzQVf5rkcEgQSkeNsN3al6W/4WQuHQ7KGYDpcvXmIge18dP3lzfezjn6n/+X/75ZpfJM/Y4dr0PDMnq11pQKBnjsA5A/hDgaiLtpl78kh3wpWI1pQMMHFcQyvC6KM0AVyBr4cZHQUeURDHNA19tQFr4O//N9/+/Mbmyh1TeddgPKsGC1f9yOtG3X7bvag5M6ivEt56Zu0vXJgHwYOM5ph4M1Vrq+tI4QlUj8maJu04Np8blITmCPa9Lz1trG8iJC6hWWzViRPYUrOHIxwGtA2R2m4/Xt9eIX6VkX2FBrhbbyuNmwWhquwb6zvU4dzAkahJUavpJJczs4GHRsmgrlBsbCPpBjZrfHi35q9drXm0nZ3RY/Vr/+qhevIM8M7ckpUCR9QNBIjKnjsI2owxTgJQOtvVqq1dsDe9VtAe+wiYReL1DtgM3/cRLEaQrxMCdpD/dkQ8IXGWZ8cAf22sgXJsPFS72HfY1+4ks/zUD357LSNH3ukz+o+EkbKrzXRJ26qIySGceDWFwO/9PpOkBS29sPbhcba7u/0S7gZjRox19/8G5xJYcAIduGTgbtOV6zDdFmbckVrfG6pt2iL4PS6Travn4LN3kv0+T+A0z5KyT+etOIrU7/Bu39imlGk6w63QtvOcvHhRaFo0yWxi2+K6R1+oxfGM1p2rB7H4BmbKCbNBs+MzdfT4Mbryen3Xd35r3XPP3fX3//P/qq6tbGEaHWdwQotFELgnxXManV9I36Rf2kBk23R2SehJeLk2qG03YUmDp92+SOaQpIYQ7RSfNNkXhAAbQCA4mEBTA2g7g9Cbm8EGBuHF/+VnfuLlweG9W/xy0p994rMIgqXsNdjdGYGhb6rtrWaDnTp1om677XbMgSkYF1ZGSLhJyiVGDzX1a8hHjvjG1Azqh2+gUSn6n9LMk5vdk6DdPDExRVobAwJQk3Z3GKE9FII0m+Rb31is8Qm3LU9gtiwhMBzD0SRGJvEz1DsWE8GNU7Pu10YldD7BEcDyfR9BItpYu455cQn45mts0vfFj9ZvffTRevi5pVqrOcwK321g5ACNCn7ACKzi1DVsmVf50L7fkMB9YgxTdr7fLBQJ3mK5725DUBbsg4KijT4hxnZHmB1lfOd8m3FnswYgrj3f7ttCgBHm0e/ba6uoqwgLR7ssPbQsQ9yrhWXviiYDI0yEQmaek4CfBq9UFdNCwpPSJTgRBqMY77xDruGUziXfv1kgHHTmTV2d+1LMrDDLfIhpJW5G1T36qmjzNAy0xqCjQDhY58H8r3by+UGBQCJ8u+0hEa6WtWMg4aDP0wd95kQ1uNpDF6fQAsactQDz70KrCuowmjSgIGDkdQu2S3zeZw6H0d/NaR508sBrX5st6w999mEGpaOdMHDfCgIBOrbvMrnc4SWQA98gqq71aJo0KPkFJsFSEB2csNX7Jq007MCZd2KyhA1d7REOLfkyXA4cFu7llRpCICiwJuG7gZ//lf/q+e2t9TtefuHlGt4bq9vvvDvADwz4YROP73Lfvd9eUGJZLpm0yd0szZ02jB9fAVt4KhxCEDhLgRTa2FiF2X25iFHcEQDAHfEx1iNotrdpNIxZ5eQfyEDibu+sUuZOjfgy06ZHs2NPQ+DOS1xbmEewrOfwVHdbab/5zoI2k6Okk5ZOQI2MjtTy4gWEwYXa3l2tpTXqHjtWz5zZrEefXa7Fjala3oTgqFmVDLSQDnLRNqMc9wmoIUQg2N9KWZB7kMh9jiNNs9kVIgYcSPMqF8FiR5Mk5gVPCs6ulwn0xo4GFjpN4nIW2Feu7cDs5KMvtGG3VzF9nFswPdU3tZX8qpoKBRje3ZQSVAOs8xCK69YKhDB/F9ZG65YmzCXz9G3MFbgVQq9yr8BJ5xyFey1K9+8kEGjXXr5hsVLTxxAInYaQJJ37PysQZPSWtTG55ahVKtR7lVv+vpHDMgyn/2UoBj2P5Y+9jonrfE/6L0IA7UDm9B56jDoO8HsIhJhFas4TnpoBnWen5SSDkKaCB6I47yPOFNb2G/kCA3VLLpKX5b2q3ZoowaXh+BYfgiXOMP4RYJmwBaY9hNZgPprDM22YhA425hHCfmxoc7mOHZ+pgV//rf/++bHRkTuGAXR8eIqRFzMA1Wh0bLrGRhnNHelHYE7UeV++8EyBPZh4V0/RSi7fhsxrnKhRCoTlpWs1v3CNBvoa8/W6Nn+ZOL/s3N7dHkLYHJ47VceP3Qxjo3FsIhQQRgMIEQ+72Nha4irx72CGzJXnCm6hVazboGHE0cgoQgcGpMXa2m4b9vt5Mq77F7KNeG8J3ljBHnXCEAEzdbrOXxqoX/rVP63nXlyppc1Rwu0AMUs5dEg2aID92HBcZWD3k0cgiOyMpCK9cz0zuBxkr+0/75PgK510KHEQnVKkvgiJ3rdLo00FgDZfU0ttq5qAEt40u2gL23Sm5+0lQ4QiV2GEkZr5AOPTJsMUbKk4njSuRoTaJETh7wUAz1wdTeMS5I/lds8H3BcJBEEx0avDcf82gVC0ZW91qabQEDZglq3gtOX7NwkDHaWl7t41HDa3D8m/k0CQwbq6wlwyuAIA/EIHg/SFJxQ7nHhyti+gBfemiQDfIrnvnPBMzaEnTOrB6TmaOlmD8JVnG2Q/hX2gqaCJLfD2QYRzR0uC4VqhdCLgAdFAb4LldiVOuJt52kznfA7OZ+Lcf7CHwPK9JNSH0Ik4H6WEnaXFfGhoApJ3aX/oa/78uz40PTEx5xlwq4vr5QdWL8xfZGTfgpk36wK2/3pse1RWKt3ZQRAwwjsRuDfASLW3Xstr83X+4sv14svPcj1bi8sLWUXwfnntal1fuFwXr5yrS1cv1dlzZ+qls2frmeeerytXr9fY+GTOFZQ2Vtf90OxCNARftPJNS1+K0mTx7cj2arRnBWzVE088Xp/61KdBR+tIJ31czvQbEOMTY7W8cRWGn6+dkbUanR2rwXEPfZmthetrdeni9bw2mkPPRI6jNd6NPq0zVNvw8p7CQKTLaDo7xs7qrwDezAXvWxfFHbzvnFqMnZWlIjpEouGRpHZuY0FS8AcMFN/EQCvbdtrd+RoxBOSn6RxRsvkIApQYnXMKLMJEnDCbp4ck4AYu8lhxUwX28yRBn/rgvS7xXtvjv9FRfMuv46F7Pig8WvGtQAk67zKo3qJJjkyqSmPSpTKZVhy3vE2Y3Chn3xGWP6+vir/x1N8BUHdr2lZmezaqYdy6JAA1AK7g2IlEv+DlseWZnIPpYh5gjycPAqI3F/L2pv07Nlrjh6Bvt70PaRr4LYoJKlEg0GH4yB/hCBD4HtcWShIqalqCeNTfuCEZVwcV6SAO4dYLEMM7OmvCQTpp2oJlOovnutrG8mLdfutNdc89d9TAL/3af/P86tLaHdcu+QES0qnCTLsEOFUzU3MIge3sHPQAlBHiPONuZWWjXnj5uTpx8ghqxuG6evVyXYPZJ2BEdw16toCMvuLnzWoeuNrn3vzE2vy169kzsLG+Vasr6zU9NVOnjt9SE2NTtbBwFcGzjPdwFveEu6EJNW3A05XGawuzYmFxGQ1kJW8qXkOgnD59ok6dRMVcQ6ugoTedOong2KyzF59FIFwD+aiiQ5gRY0fq0KF765knF+qP/uixeuFS1fIOHWSnyDh2hgwWgcAzo8mO25IRPjKP8xORwiLb3hLhEmoYizh7z1HGzoyzRw86nolTGEiELsVKcGGGpLVDLYX8UEjsRYJCLBKknahL8dh/xPklqe31ldpavla1skA6bFxgyHo5bbE9frew31sh0TkfE/NAQqSw1B0ctHbrhYSb5sVLbk3TYHyFM/4VjucImmRqQTrr7tI2BqR9eUJwQaQDaH8DmJi7y/M1cexobY9O1GbUN9J2AkHcJ+/Bcntn0EHQwhTdfe8sL2HEkb4XBJYbxtKZj362uGw+i6efFAjAGQ1hE1Mh4YTRBy7YNwGwnucc80fZ4nlo9miNwkcbDKRIh6qx2ew+jAaX9XXYUiDEu6QFPbUX1cgPvjPHQZnRYNyp2eGEyts1RIKPUHDwUiDYr+BKunHFI0JNrYV7zR/aAqXXBHjdWlyow6ND9a53vLnml6/XwD/4n/7ap2YmD799eXGzRoZm6/Sp22tsYiZbjIVrZnYcBluLBjCICbBDoX/0Rx+rRx99vr7qq746A43CQIDf+MY312tf/2aqlNi0/2QkbGAq3tlGdYGoFhfm6wzC5OzLT9fyih8iwYYBxqOHTogT7P/B7Gi8447b6/bb7qjnnnuxLl+6wvN9degIJsboDKbMNELqUI27owszY31joV4++xQaxzkavJmvPnu+w+DYXs5WGJ+cqZlDNyGsTqAdbNXv/Paf1CMvrNa1dVQ3mGEYIUZqUZmOkbEzWYh24LsKbQIOvEq4B4maduXezkheLmGslqYFGN49G6czuT/2aUd8N5wde6Me43uTpQX5Yxpwy1XVdXfLb0wutEk5bHBHsRFUTeHbgrEcbXvNpzE27eFqHfZbJrFIG6GXvqMOKwsujLPOrt4AfcD1cO47cdLwFZdyXp2GGiRegkPgtHHQWXtGpJ2VpRo/fLh2RifzunOrk/QKMBkSOHMG4UFnO0RJ9xgG+VLuVaDfyEQEZcdFIDR8Z2QG9xlxuaoZmMU0u5mog7FUwZ0E9lN+MSN2asuJR5h91MnssaOV9xMw4/LNRifSnedRGKg1uPEi+GptVYN041E0PwUNbWvmAEKBvjFtG5QafBHSwk6daYdh7urMdRPYPLVMQQDvIhik2wi4rc2ahEY2r1+uv/A176+3v/mN9Sd/9qc19NXfcNd3zx2evGNkzMlBGPPEHAJhOAeS/N7v/0ZdvvIS5a/X2uZV2rTOKL1YiyuXYLDBmj3sJ9QW6pZbTtW9990NiDv19LNfqE995g/qzIXHMBcwEy6/hD9fK6t+3PV6vfjCi/UCfmF+MWu0c4cOYwLQHgjj8JFjwDCa9ydmZiEKJKJzGYePnqDsoRrFHHAm3cNElpaXaw3iv3r9Up2/9HJduXa2zl14vs5feK489fqe+26pUzcfq0Nz03mv4djxm2pmGmk9Ml3PPnumLs4jOHbcF45A8GWRsJfECy6DY+dECKETsxbMfRtRbhC4xBlH+mTso8JI3nvtAg/kSwYr6V2CDeuu+Px1dSaoFcyleRnaMdY/GdmJVN/LiGaBVpO8pMkHSFOkbWmagUTdIEnBzdsUym1qK4TVBb9CGIQbXuWS/qDrn1Npe0xQ9xxvkHHeS7z+StSo4hDqMP2clRLLTvtpI/eZf7GENKgv+Eaa3gU/X8rdSNLq7p4zKbcfKVPJXDzLOAYR7+YdGS8jNXHtdW01AcLUzMQ7UZq1zg8MM2CpGewN+4Vr32R0shCvMEbT9hV534rNXEJcM1lj//snQx9oU3MNV/khLjiMIDMQ3/dP4FcgIEQ0E1KWWkbDTQY24HTlamdtsb7zW76xThw7VBcunK2hb/3Ot3xwdW31Ds0BARkZHcv3+UfHPWx1sJ5/6RlsctT9KW1W1AzPhx8bqfXtZRgKxly5XItLFzExXDZ0AvFFQJmHQZ+t+cUztbR6rS5eOhPzwe8mLC0gGK77AdixMOiRudN14sQtCIPTNT1zpDaw7UfHHP0P1fMvnK/PPvQYcMxmstPlsfEJ5xxm6xCjiCsXL7zwTF1AIGxsLNciqvPS4pU6fnKmpmcn6rEnvlBPP/cMrRqupaWtmr++Xpsb7l0YrpfOLTICIaUlRfEoc0Nw3mZ3oYGOwoTpxWZPaLHHOsSm0xqmm0+C/rGp5P7JWLHr+z/jEm+6Lp9uX90Oh97wXfn+JS7BMjk3yiv7riMyd7m52pIDNiAGwffzeC1LyC2M33jCconQhZB0BnT1t0wdXMb9Ozgr7J31BO6uqHjKizizTHFiGET7JQRC4rj2wlGf8g56+0DXPefWnz68d3n0B8+/zWqwUKZpbf/+td2Hx2SoA1qaYUPOG8hkMF0/eDhIqwEMoBkMTR6qnSEGMLwaQbTmTCSiHagpOnGtYFBAdBhIX/aooyKFYIRfT2ctgnsYGpijKSS8gzdXnmMiNCHQ5gsMhw6IohYeGV4B1o8Vu4f3W77xAzU8uJkzSYa++s+//YN7u2N3ONPv3oPBwZna2B7Hvt8B3kls9NthQr8qhELEiLq+tlef+ewX6uFHn8jRZceOzTD6egzapbpw5amYAX7C3V2LCpkV96eDgLvuvK9OwvgTY7NZYbj1lrvr5PFb6/Dhm+o44UeOnUYonMLOP0HYKQTPkZqd86WmOyn/Fkb645gxGzmU1YNK1DLOnDkTNUhp6D6HO+68A2ExU1/4whOYD0vAdlOdOu2LTcdqcX4L0wOVlDZOI4jOnJ+v1fVd8nsWo9LdzmjCQXNBvNr5scftA9KFGKktVzsvnUA6mY1ExunN3BNmC0gQ6SxrP1Uu3mUXnJ66HO1Tlmk7n1qFI88wENd0fiiTe+JCImozI2M1ND7ZtmET7ZbgEJAVOTJQmopnc5ZjmZZPYglfJ0Ob1zx9O/rnV7s+ft9Z1oGw3Jr5VT4I4VaBwK07/FQVPTXplQKh4bXhXLi6vAf9vuueI+G/hCOuMUUHFg83BAG4Sbx5fTa83bceME788edVexx13PmCfIxXXLpMOj5bg9PH8oGUbYRBPtSjiaAwUFj7noJXTQbaHlzbzuDM+qgnz1YPHBmYGqxeG+xNGHi1B4WxTSSaXkGgVqAgaIKhHR1vEbahFeXLZHvryzUztlvv+4q31qHpkZxoPvBHn/xnH11aWnnw8qVrde7spXrz295NNbPkomo7CWbz7T7PUvQEoocf+Vz97P/nZ+oS9vqd9x2rN77BcxFWSDdPFlSoATSIkWM1O31LTU4dqavzC/XSy0iemqrbbrm/7rjttTUz6bcbQEi2gjKS2XigjLqUTjBcENy0tIUgWKsVzziYv1rz81fQFjbyZuWJ48dzWMvk1EitrS9lvsPNUOfOngfWiTpxypecnLRx3X2CAico2fPrZut3//Ch+vAffqbmVzbQdKpW8UrxTeyvHGFFR4gCyxOphjXYvtgJZ6IUKumsBOJbZ8dxzbFhaZtd2d0luhFA78zfCIR76u0JvCUlLRf3TjgyxdnDpqPjJRDnbByutp1XuH62am2ZNBANbfFEH1XTHRhujz5QjVUgOIFl5uymhIBlgQijEK2VdG0JXA2e5hK5f8mN7e5ccOPNK3BnYuBNeQxCxA3CYJ6luLOyWGNzc7WLqQhZp+0mE/cKzfRBYMAdLJP7vn/EULvv42+kF1XNWS4PwW3DcW+bt1GVcNOjGcQswGdyz3DxvrWKAHMpnmdNSkb+wdHpGpo4VHujk7XthjZHfyemGRhjj+Pb4TkekNO00dThVWfZxKTvuW97VJIKlHZ0hQ9GfUh/k05BHvq0HeZxkxRCwIxqNpo2lJXTqk0HbfgV6aG1a3Xq8Eh9//d+c73pjffWH/7xx2vgJ37q+351dGT8my9cvFzz1xbrL3zrd8FI9zBquozVziq0Qjcn+WHSM2dfrj/4gz+oweHteuOb76sjR4axy1eo8zrptF0hht0J2n6Ihk3lgynra9sw8GodPXy67rn7tWgOY7Wxtlnb2GU5YhxV166QoRoBSbQ0NZ0l0RMWSQdR0CaRIzP43nqElmvzophw94MPDc2QQ2GyHg3COQDfebC4Dd+9gAivLmzVL/zKb9dTz79cOzDA/OoWgoGRVvUOCSU8jtaN6YSj6xBc7HQQm1N5dOkIb1q+5oSt8/2zk0cwi23sGZ6SWlT7iaP13R2OenoCkchtl38K0HzroEtGUNIqCJopgrZB+wdXr9bWNc/lRyg40Uo6j9naA09umY1Na3XgUgFgmyTWFIgwyF4BBYxhuX5p17fHfAdI3Iju5pUuzGgfg5N86WkXInZScXWpRtwTj9q9ZYclGXi1bcnXyuuZf79TvHhPvGn243tnth0gCw599koayyXshjDQtz4PFmCo9sFY+EE4+zQ77hpdi5Ad8RATX0oanaq9kanQUJa0NQ+opc0XdH0PvjXXUlva18PpvRfq7mG0LvufO/HVYPPZNgqDAsqBQdOltSfLoXvraVfmXbjuMIBOjo4gw1bKL4tZxtDa9brj6GjddnoWk+H9dfe9t9fnH3+iBv7F7/7MPxkaGfmgn3OTUMbGUXX2YB6lCg3w4FJHZDf+uGxoYb4Ztb6xktOTlGK+6pnz8rvDTkfHVYlohru00DacL/ANws0N8m61Mwo9NWbLbbnm8aQWkOjolG/vgzQFwj4z2nkU5+YpSV02cvejYQoEZ+HVBDRRSs1jb5IIcyJEHPDwiJDArnDzXMQB1Lmnnn25fuXXfquur2yhIQzWCsJVDcFv7MFX6TREYZBPwSlTlxUIEd4xSDu7gBuSSIyNoXQ38rT7RhQCHsLG04W57ifRxV7vHiQYq8c1ddYo8lF/y0uAXK7jGlDdRcp/xiHfEVm6UjvXPDNyKStH9mtmuxHMbp1NfjPaHuGzUJEW7QCVPukJU9h3cOv57UGLa8wKbCnDO3943if6G25fIDCSStSZCYemXikQSEjefYFgOamjcwfKFZpoU70z3avqlTkCscUkriuTa/J6G7gMshdhPgghKwrQuZqM4STmcYML4aNonJPT5AGXbkVWMLgDccgTuMEtgtaPB4uM7OAEN9GILcu6rFPnNeU3gWBAYMy9SYGR9K2NbZBoG9dIH8HQ2rTrikchwPxT4CgogNPXnAfhZcX9FoJsdmCl3nrX4Tp+eKL+8l/61hwi/PizL9bQD/7ID3zz0NDIm10WlFA8BHV+4Xp94bFH65mnnwytPPPMU/XUk09mNHe3oWcauDowBSLGh2dqbOhQjQ4fRgbMAQwScm8cYQxTo6KPEDdQY3iYGUT54VI/B+cZCoePHK7ZuVls+slMVk5MehKzn3VvR0bnBSa1AEY2WcfdijlrkNYPjShtFRqizrq0mf2ADNocAmcdjUZB5lZnvzvpV6F9+9I82eUI8k6dcL7icL340suUjWQFXWpY9p6Cx12amR9o9N06sXPeNwbgPtKZe//tKG/i+qvO+47ZTNETdh756R7j8nwjYD+tjvvUEVBuwJD0EgV1KKjcbWcSx5O8QqwajAB24s4cEuYNpjdA4rEgrmbsG5362m3gj9Do4E+dJsZ1iRIsXCmkXb+UN2Fb0RDThknYziFAtPS/tnbbdBWgWj0kl0bNvl+v/UBbM1AY5rN/LXl8C+/g6kdSGMy4theEq8wTR30JsFyfG4PGDIPYPEfDzWo533AME3RsCjk/gZYJ/UUYNM3Ar4Cp+brK47yPX0VrQkBQbFNfX3ft8cpt+pdraMw4YU6EDxJoa0O0FWhU+MjNlXIRECnKxKlOvuaXfo9A20ETow0P3DZXo1sX68TcZN15681kdrBCiP3Sr/3KP6HAD7rDr313AHDxbgH2qziegahU0oZ2f7/prMvvJMpYW5uo5XChm43sFl8+EiHI0+wczDbJwOosbORWGqrUDz0S6Xf4hvDC68tOXi1rFMGRD3WiGptud8sRha5HK3AFJCM1o7OvX2dVyLwgbHvPk3vpNMrZ2mz2v0CEUBxtRCKwKKCGUff+7HOP1W/9qz+sc1eXa2N3qNYjVJCkFLCjeRICEe92jPARZpm9s8M6BmzOyny25XoddTty0K4wk5IW5zjfknXpUojx6eIbz15tkE88ZjtqHmxxC0887ZZpcmQYcG1DJEO7aGIb87Vz/UJtL1wGAjUn9AdGtPbuPXUJjyCoEWhS+CDzKTACC89qEz2cX8L1wkmBnfT+WkwvXA44hUFeqoIQ/40mQ/aBNJzbvsxrdHjo8aFLF3XPPRy6hHV9lSZSpsJApmxxGQFaWfqYoD5TL88xVdVACfLw13wSTSaf8oQjcedcDP0a3MhU4AvNy2PxxJ8vK6Vii6YQ6d6X8eDOVKtrgpF0BllfYAE+03EfdIZSbIe8AHcQLx3nUFXapIau8NSs98NJlplXvmm7LORbmKPwkV/Ceu+7vrzuPb5b5x/5V/UV73xnHTt+usZnjtXoodM19Df+5k9985FjJ988PDJeK2sbYejx8ck6evQ4I/Rovo1w4aJvDa5xv1x+q8F6NhmtPQNhbR0kUXmOhAZRzp76LvsOTCrRxVqiUfatzQnODSXAUXkThl3b2KhlRvJl6ljCe11BIPllIz8Ek89ew6WN+T2UojsafWsrI7r9nUlAyvcINz8KOzw6jECZwAQay65GvV9d8jQb/TBmySgSXMl/x2235mtPF86dRZPw1B5NJRpJZ1o+XAPCQyVpT6Sv3g0gSH4FZU65JU1rm2EtfRqsM06VMe2/QQ/JYXj+wBn3yZfwZONKvTSyiRjj8IbZ0TrriI3TeTNJhBKRqi0qr1+k8rxC4/KhXTvEtigw8H6LohVNvZlXgMh9DTisIDRN80gi0u+3q4dBOLtbAxUCGc270L6FPuljVmSS1QCIXLGmoKa/R8YZnNAUHUAcUFoptDdFcU3dwnHA9wXjraUHL4SXe364jxglMvH8mNaRtsdFn150AFDUbHGTD5x4XgM07clGHnPmcXuZA5HO9WkPbdfkZTAVl5nwo7PTHZRjvREAPvvjvX2e+jq82oehM1N0fU7efrUgtGWaCAyPfgdOrs207dtIPPwxBM8Ey8C/i8C997YT9dP/8d+ohz7+G7W7eD7nkzpNML+0USdvuqWG/vIPft8H1jc33nH1+tW64sdKkYC+h3Dhwvm6cMkNRSuo3qjdqN8CKTMKc47qgmHyYgYI8FhxtYIdgHVUcstzJmc6e9xmOWElM+Zw0I5YtKtcLsvurUhYEKy0pBxJwQ/HasL5duU2TOqZCgqSrcxFGNYEi69YuyLha9FrmAarKxu1tLwaE8j3IBQq7StT7rZUW2k4dS+DEvW2m0/V8aOH69yZM2mzr1H77obnR2Zyxj/aFVUT2J0T8Y/G0xm0LX3WMUCozbZxsXPS6XaoaVqH2Tqj232XzD8eMgIQZHiLI03C8xB/cBQMEYc4uDp64S03J/mghjvqRADA0EPYvEMISh/tz+wY1LakPPvGLdtNdVMYCBHlBQoy9EC8wlOHxMqt19YamcL85KKi1q5WSu80z5IJ3ANkQtIpDBCjk1NRt7ecLLMNxnWuldFqCdHrA0cimgvi8f2195pNuSdxF6QwsC+sR6FkGyLoYSB3IA7uuT3Zl5icM0BLRhD4WTWAzNKutO9Sr/jKiozghi9GActZiK5tSISYn9JO9xy449p9awaw5LEB2Oil4aDRD7f0tfMHtq+9FStPeiUdoKtL2KcTDIrDpoMvnDuojeX66b/zH9Xtp6brN3/hf6m58YF6wxveUlfn12p+ea3e8KY31tB3fe9f+XKqeVC73VeTNRE8KenwkSN1BH/0qNejdfz48Zxs3D7JNh3m1r2CMPt7gfYigNyrmqlip38OOCcQnSdQmsa2d96Ach21JU4nCWO7dc4yPCq9EbOjkIRveDNH8p191SbutT+tr9VJVxPu2Qp+QDVzCu50wvkZN4WMGsep0zfVzbfcWi+f9QWt5bTNj7U4adlGJVyYvpkrGTFhCCeXMoobT4/dGA0IkwiEsuuslp2Q3BPus+nNFK+639TiqLQH3MEwcdv7VjaCydlsBULXD6ZU/Y8JoJDAa865DOZehcHxKcikmRbOi2aVwdUG65AZKSFzON6FMbmnbNO1vjYTF52wJ9qAdp+0nW9pu/R6G55wy1UwcVUgINid4PL9E/s69nrX7nizJ1/n+rJTjtfOB09deASHYR3DJ6prJ3ExIbq4ZmcjOLbW95lNzSCCLZqLJ3y11RmXbKMJ2F99Rzra22aFgjxiP6cevLRAWJ7322CeBkfMGQVI36cH2mEeazBd3qMwvc+dMEg7e3oAdyNGYuIoJDR7/CzeX/3hD9YH//K31UtPf6E++Qe/WyO7m/X2L3tH/ZnnOtK2t7ztbTX0wR/+oQch7AfbyA8jUbZM6oSaX0ASRE2H2KRItxCDozrguTMuu+Nk3k79dpS2rL7TILFcY+/jjZMBm9rPiA0B9HXb+B5NnmvnHIU2l1I1qw+qvNQhs/t9PycPUx52pqM5TeePEkxvJwFntIlNmVoEOgoO56j20bHxlN0m4IAN71zD8ZMn6vbbb8c8WqhLly8SRt4wB2l77YVfET8wRG2OkOSNFkFTRU9ruu1RkNixLU2cBGncvseFUZoXs8EvbXyFp759x7M+zEaFEmVMIQUrYWIhyQSE9mbEFx/An0+Aictudtz39DXz/LS8nx8zi7vvBrDpM6rgGunpLbf3OHBuDwtvC/KKV9ClvVy5z+x4/lqyJA1dkFb8WY/CQFXQSUUE1g59Iw2mrQdy9kzcvPddXH/fe/G1f8X3fUBYqLcro5liHROqQXTCwBHWT++7wpDlPWhmeAJ8YVr70R1XZ1xOdJLcjm9abUcA4FstTWTuH6QrrmR4YVJ42vY4nnHSVxyPzSxtsEeDI1/oCN+beq0d0l1rT+/5CY7UTXzRym83rly/Vh/4yj9X/9e/9X/BhFipP/vYR+rqmefrrltO1X0PPFB/8Icfq1O33FR333tvDX3Tt3/bgzDcgzJr6yTwAcP69SVfNZbQnKl3dLXxKrPtI5JtRN9GBfebDS5LOvrmewoAnRN8FA7EBwkAawebXonWpHJDkPgKjmBuAjoodE6ctNOQsrxJuY7+rQMaCoJKYIxEhtBl+NEhD3fxS85oHFw9P2HC+QQFAfdZa7dOZ1uETWaktGggwHwErei+e+4GnI26eOkCSXawIym/3KPQsoTQgc+9AI4P4WfB4d4/w+zA2JDedz4Mx12gT9sbKdhmw0xlE9td55KBH5GkALO93DatSjMstQWXwpqttAEUH5WeyPSvjrTikT50B51evGXPhYJ50wNdXZ5CmIl/yhRXFqK2kzIdNby2Wm/4IAa/X58+mTt38F5GMT1pzEd5Tt7RATU8Nkpos7/NEfx2vtXT6u7DEv4qePbjUnbzNxjIJK2PfPZeLc9zDFyi85BbV2OcRAxTIqAG0ag8mt/Vg7ZUCz1AS9G+UPciABQEplXApjaLpk1933X1aln4GLiT0ou/CgCe8fuDiUky6LS+TRtMmzQa6ZZlWuNbOmVQ3mikDWvL8/lswX/x9//TmpmAHxD0H/7tX6uXnvxCnTp+uO6797564unH64E3vL5OnDqNBbe7c0FGGKZhnjOwuLhUy34ymlFVO7nRUSNXR1oPSdUWD/MjCBQeNkXCzn4Aro7Ohg2DIEd599EPA6WahycdJQwvMeeDFt53AsYj0TJqiwkbjVNtNU6/rxLjHeEdFbNvgXCdOFFrEEa997JcGI86LFtvWQqP5MEnDXcSyMbach2bm65v+8Y/Xw9+xdtqZnyoJkcHahR7d1iE20bqi1CLBgETkjfboGVGkJbdjoQFNzCgHaa5PAij5qANrtnoAgMMgMM9BG5pxugdKUW87bepwgy8XtP2OK8KWdXBTbJs1DaqrQd29C/iBBmWtb3BvYJJRibO3MJPWaTI/I2fSPPgWd/S20Orkul3KXNP1dlXk91JCIHJKI6e8a7DZ46iG1lzb5h14IXfeoEj/RlkWDuXxHGjB+c0LWlkAulHIefoenDg0Fvmwefmbav1NN/s6xvXJsCkA/N3gif9RN+JewR/9hTYjrSF9toWcCm+R9CiPM9gl8HFUwSyrMgzP9Qt4BEt4BOcUos4jXYWx5Vq1SB6rUFtTKmfVQT6SbjUQuw3hVJ7tVpckNy2cZ++pK0pjBqcY2jzDG3QbFrsHnxETdBWtvrRJjXYv/SXvhMteiNnojrgjdHH4wyQDpbLy4t14qQnpaNxO5/2Q3/9x18/NDD0zW1jz2hGUTcgeWx61HSY2m3AHmWdo8VolAekGh6G5Lk3HSYnJ8svO2f3oczXMWDfFrUGGTiMLXHbTtuEUwToteX9lNrBySjRacc7WvmoIMkMduoQxz3SzdMYVgEkbMJtekvJ7Kw3LXHSNkIkxA4ymDSBCyR7BsSdd99Zm2sbdebMWXjLjiAXCfIqqZ0hgVFP67MUQLiMKiGnpsBugjZ/hrCQIGwj9ybIhz0igIEf3Lqhxf6IJgCAbbaehMDUE5GFhxm4T71d3fHgWdw4ovuOQN/O4EpYGlQUI9G0/N47f2Cf+hl8d+Fl0BIfXmEgyzG9RCZEeaY8y04bu3IpsMEjUSZcl8LyaxL7OohWSJEuPSRDMNCMuAFOOEwKjrq75i3vS3jTyJbCpA9rUr5wZqXCihUOMl7gw9tHMpLCAp/RnPghGCm4Jbem1QDagRuOXE6MdqBAyCR4EwAiSGEgb/TnU0LsPIv0hql+ICKSdiqEqEs4QmyUkj5scAmqYRHepAkkPscZTpoIuNa37jGJSBIUywSPQ4TtoO19x3d8S33nd35HLa8sZZXp0MRoffpP/rhWrl6pu267OZ+sn5gerfOYxx4IO/QDP/TDd4yMjn3XMI2Ugdp8ACr3KKo23snGTPxBqBmlUcd9RdnJuF4Q9KO3GkGke9IOIYmIJ61EbbjLc7YnZKHKmvaBDG7UEOx3v3pshLP8miiZu0gO/kgijtU4FEjOd8ksCoAgnGsLI61ViEwIOSN4Ri2IRqRZb2fntt2QplfANbGkqaE2scGI69uf99x9D2GD9dKZl7IKIxBuWc3EpUCFMLw2n77rwvlJWxtNNwZOwzsCsP90qp++3u2mnHbIpvkEsTFrhEcnQBKXNgKHXrgVAt01wtq+9NmkucJy4XDxI/vZUrwwAlcmZhkRg0f6Pbvz1DQgvKjZYRz7St+Yz0Y1orRMewlHcGOw7lln0t4baprE6ptASH6FJCO2y8NOcsoKEURBUleA9wef8U0IGNbCrVt8OXI2pic8eG9CzVrFcIQEaQyz/mzeUjOgHM1iN0cNjPiiFQIKYeDGI/cd0Fl0LZqCuBO34FptIcQZHAOXiCcOUBIWcyt146VpNRLT6ezXuPYc+KVLBZRFiR+hTmEKg4Z38WB5Up88kDDyAWmtryzWG153f/3kT/5N4KKfoVe183F4+bN/+sl69vEv1L2331ynbz5G23bqpbNnGPgPuVPxx08B4AcFRMJTK5DINB9shJJyG8LIyClYIEGiaYerthFfjUCBoPAYA4kKAtf49e5pcDOTuxujQXA/NTmV5+np6bzKPMt1Cs3COEd0t1H7gVjLlCgy6cjfGEKomSNhv9zntV46U3w377N90WAPAk0vUoA5gsk42tpU7SaAmjbUzIhhO9xC7CfK8Fj519x/X83MztTLZ16upTU/XFO1pXE9APO4BAkuXIINrcrQEElwFaJphNPCgZ900QLceAVOhv1kPG3O8ivlCnHqtyivtkNv2/WE7TN8yr2RXud9e4ZEIEaXEsVY2JjnLI8Fgz7jJUibQlkKuJHR8axYuCvP49EHYJR88kvBJBF2TCpee6IUvgiBTjCkehmBm/SDXkdY7qnHPiVT85SjMJA5RsfHwC1CXGSGMYzvfMrorr2TcQ6k6xmqMVV335XVYOFeuEF2oLB9djbXprZzz2CUr3trQikEcjCqAsFl9qYdBIf2qV7cCZZl6zr8JzARQQgwtEFJ7VJhFGFgp+u4iMt9YdA5YdQlT8qyjnbdF74WT5iTpFsrK3XTiSP19/7eT9fckUO1Bl6lA3ljDs3/peeeq8c+++l6zR031W13nKz5lat12e+dXlmooe//kR9DIAz84LaIoGCZxcKjTloRz22kkRlhmhCixG5HK31tQFs9cC+A5TgZaSO1o133992BLCHxTOrUk/J7Zz38ObcwooqPFIuj3oxYINxdj20uwbmHXjDQjZZL/iCVq+p88igAbIgEShsy0Qa8TlD6foZIN17NSC1GQSBITT1vRBymEu9cFCZ33HVHnTh9oi5evlJXrvrpefIwqLQXVhpzerZ+tAYnmjpCsUtF6uCYggDPCKzP8du02SpyViQE6UidCk1vecnfgUHa3Nter3pxatskrs616JAPF/N3Qilw2SaulCt8rRfMwGAgbArFTsDb/N2tdUyIFdBIyq6vW3p/HUnFkw+tX9stV4WkgPjfkuPsE3HRhUlr9FPyq8FpStEWlx3dy9IYQ4GTLPgu436BXn0GJkf3wOi9jNLHdfGGSws8y3TWaZky5w5aQS/gmipvX7XPqu1CG9EK/Oan9+AnvhMI+31sQTov9lPXV8E5geEj4oIz2irt2RWmD50FPnFGWDQZi5XGwYPhPJMo+Vua1sbAnHsEDVV5qtMYRPm3/9ZP1Bvf9HpMheXkb/00WGPQ8fmXXqxHPvmn9c63PgA9H6qr8xfr3IULtbIKDfzw3/gPh4cHhj7kEeaq/wJqwZoJEkVjfhveQIoQAGA3DAXXtKpt9MFvC7AtVKa5QWkP03iLuCYk/Mqsb1G6ackw7w0zbocyt1CjnJTzYyvZ2CRzq4mMaMYAD/BpSnhtI7qCooUrqAI4LmE82wkyqfG2Te3D7dDeZzdZ17GZSaddmexE4ERwAIftdl+D70TYGdrjN508UXfedkstXb9WC1euKBLoS5mxMdyNbaxcHU0kmjCZsEo44I1yrMO36Jy4y6e3nISzp0NYTRj08KfcXMVtqydpfe7S00juLR8PzkKQebZMwTB9d4UJBde1/sgq0tnP0SAQ/J4r6QdFNQ3Tp2uqt8A/INOpOVqWfWxmBRrlWA14VBh0rNXRR8+kTatI/tTUwPFYc5cAY8QYD0OOoT2Gvrgf8iA18voJNU2KMBLpmrCRefEdLhQ2aa5pubq9O0xjc8UF901baGFBnWVxifZAX6dNakhTs3mNeW94omp8OhuRmnYAzUg/4MaJXt9itJ+yXRvvR4cUcgFEc8hK4sUI7dMDs0/pR2hif4Iw3jRcuzIj/CkvwiOTwuAA2s+kZd9moRaP+M3VxfprP/oD9W3f+heyOAAqaKLlMNhsrtUUWvaFF16sT//JH9Ub3nBXvsx28dyZunj+cl29ulJD3/M93zNH8g/JkAK7T4DWz1V7RwZrQsE4IROYls6Z4D4ueZPfBuBTokxNGSAxk4EQrozpx0wzcx4mbIJHVFieaROXciEUrgoGR952oIkCxGoMA00QXPYhgLzcEy8ifCZV6xDLkfBlFPK51j3KCJ3tzKm/xaVz9/8cAe1AyUTChSEQYMcOH643vu4B+7Iunz/XJL5EQN0ZsQWOcoSd2vAykgRHp+Al+tjn3O+bOxIpHUqlOAq2fjvShnAf2NIGvAwPvDQjz/0KRN5INLC/Jl/LE2dbUsEBb9KkgbHxZEBQiKM2R6QwdU6jnb6kYAQrPGt2RGNJMY3BUgs/7R0FI3g0UKaT2K2f9sj46RrbBhNm263lotraD9KOKybZk+ASoHRJ0mh8pAzfwGBtstCCdNRpOD/WnmDxl7/eWW/35JV6FeYKKOtWKAyjGQzNePQZlrgmQkwFvGaCGoKmniafOEnfWKo0go8QaDDkmT4PxN47N2H/0t4IAPMqKKUB4jMvZjvTJssgu+WkIS2tYQkKfrmCD8XxcPIzcC3M1zd9w9fW3/rbfyOrgH6/RLN9YmoyJvgYA+shTfbRsfrCw5+qL3vra3J02nPPPJkjDeeX1mroZ/7X/3X+67/5G396cWme0ZwOoMG0OI11pjzMJfAgQDoXj2lLPJ1om2iojEgzSeN2XzcdqUUQSb4QJN548/cM3ZdhWjcQ2VhamdHBvD1zO0pvM1Ll3QUyRRCQdDvxrV7DZBKlZ9MiND06bwcS12BsdUgYgpcJO4HqYLOteeQ5xAKyh2GYfCiFe202O3ZudqZe+5r76vDsbJ07+xLwbpDGUR+mQbtRgDjTO+yICF61xZ1dzim91BHxR9u0+SI0qBOxRBmtbY150ByoS8GUEZG0qZ+4NgnW4Gv8R3pcIxrSHvSvdmGsdm0TYrTdIL2F4SVyp0g04UYgpnKyU6Fgx2XpTQEl8wmLGo2+9XWHZcrziqecvsqMwj1c4prU3PBoLsPQEDCtPEh1dnaCwRphRwpfsZcRpRXrMO1+mf0NKcNs/KVk6kiZuMDEc5/S0VR85v0JcQz9yZSjE1O0dYq2jyITEQielOyEIfeDaA4KzibmbVnXDn1gCEE1H2ahb9WwnKBV4Gy6XEv/KwS4tnAHhq3Mn2TugjKdIEx/Sivc6n1Oq6grcoe+9x2UcXA+SsDixfP1ptfeXz/1Uz9J1Zs5zHh9DXOP9PKJ2/cVEtvrmBQIt8996o/ry97yGshyoV568Rm0g6u1mO+t4v7gM39m9WGaIdRdJ8kAg6uM7dyCNNKkkk5EiHQyNCLIfSISlzRkah1PyTQw0V2YTJjRmnDTO6purLmvYTUNyBwBBJdJQ+8dtcgvIWhmZG8Befslzz69dZhfZ41qFa1m+6i9DGVZrqBEHtsBSU4nkN+s6VdDunBHdF8MyhFfdLjzGAoyJ+MGM+s8Up/6/CP1L37n9+rFcxdrdZPOWdnEFKJtsd+BgHosZx8220642o740/zRBT88bzufYR3Wb1hXTlx/QdsK7OKWPCk6wqRLQA0tAc5GkUac9S59g0u/cp8Z+eTl2XTeKtggPFff1XIG1ldr/dql2pm/Sp5NqgN+a1QYazpgJmUnpJpGV1XmVlK/TKSQbfQQoWKi1AUsehhklKImpibyWvrW2nJduXg2eY7ffHtduzoPcbdWNd8EiW0DiQlUHA30I5eevBEG1sazFKcAsG22Wa2sn38ZGx+v4YlDtTYyQ3muLLQJRQVD3mGgDpPGRLQJei/WoxlImSlbmAyTXsyAT7sTbjrjmm/FKFZvhJk3GhV0J8237eM4+NKBMm2kHI8cGaXelasX6947b63/8u//vTp904lazEnm9o3wUjJwuwV/CKk/QT/NwjO//DP/fT349ttqbfHlevgzH8+Rh2euYDJYz/f/2F//0ZGxiekh1aQ9VUE6y46M7dvUxqj93IdBQVTU+hByN4dAox2BfW4EIkMcaLbP3nMNAXPfNABG/s2tWllby+SjpsMYalu+ztT52EyvKMcrdTRyBNndewxQi7A4imQik+s6ZfcfmfGFKOv0uuUKA/F2lF4NJXsKKFe4ZcTsBaCdOf1XuPlzm7QE7l4CZ26F6/RNJ+vQITSFc2ezVDmGwGnLp8RCnDJ/VELUAF/zPrg60ub3KF+UpUkKnEY40UiowVZGPYYx26xyI2STKzSytZb7YCjERFnc+5sRLXW1FDrvMzlIWkHshUPUBGEJWVhIwzVdRDMoZ4R+mToELyOwnFehjDYJTTqAlwRbNnN5kyJan+/3l1VIY9SRvATovHHEHNjJ+Rh33HyiXnjy8Zqa88Dc2dCDb7vaV85tZAAQJ/aXMFt+CrNN1G/ZePHTihcQ0usJU0Bng5LxDHrOCYxMTJZHpu+OHkIY+CYjMBKevQjOHZgzxTXc6dqA6GOjizxYJvcBZ5dBSHwAS8OVrC9+Wt8q1ExPEpzCBI9gMT7aoTjR3ABGkkWLENNqmiOUtbm6VLedPlE//Z/93+qO225By98AH5SniW3z1PYFB1rOlnDK8cyRyfEBNIWNWpq/VBfPvgCPbNbJ0zc38H/jY59+Hma6wxErtGiF6VtAtuFpp4RqQ3Q2hbQktoNkMqWty4UuPdpZprVyVybaKEdeMotAfZvo6LorEKMZhHhFuh2PDzz6di8DmyN1p0/M1xgs4RaWvA0uNYSmQWjzAbPhLVHaYyt0qQ/4o2ngbWNLxWjNje10B5gM6k6yTFDxHPPIMkk5MTVdL5+7VL/6L36rnn3+LFJ5DDUNweOBjY6GFLo36ERpB3tXh/ndEdpUdjURcGd7CTdIAZkbXOA3PQVEc7cFdpTM1TEcjTYTRQmjmlWDNe0HXq/iXzMveE8pZBEA4iS3vpfjQqACjKcevxo8uosqunS1Nq9frN2N9hJYq6/VlaICC+H2TeBQg2jxxiYP8eZJl1Cz7xC4M/K1999T6ysL9eILz9bQ6FCdhlBnEEQvvXy+lpfdB9K2BtMR9Jfl25RUSnhjem6DJ7WFXvg5erufwqujeaMt4hRQ45Pw/njORNwYnqWvuknhbFdGKKQNqSLlxhuSci3D2MY3QiFu89k9NzlZn+mEh7j0bcro8gOjSSMEujSumoSGKVfT0GS+SzNk//A8OkIfIgxuOn6k/s5/+nfqtQ/cW6vLS/DIZm0OAQ+CY2jXyeFhih+oTWBQIGliTADk+M5ynXnij+uFxz5RW0vnauH6ldraQxsS/F/4vT97iMubvbcxkFt+8yQkuebSMnhVClF4sx+DhQiCTBxClGFgRuKcYWADydkkZFMhzWf+Nlo2IeGziOwFgcSj/G2EIwM2JDZYvDZvfSJSRiJZyvLeOJ97ZhCMJqkplfLDYOQzPBCamHSqhHmmXHSWCAvYDElPGDEZ0cUE/2LJul0qnZo+VGcuXKmf/blfrMeffC6q5uaW2lODfXcQfFCicyTyYibyKMSvX7djtijdUUvY8Z4RafslDD0/1hbYIG3K6hmMq4IgVwQaArAJCcrT/ONqm4ODzqWtuOCPKmGJlp6w1qZEp7aouCY3D8Q4QoZxJ0o3V2sN82F72a9G8Uy8UAXfSW+fqg0oEBkY7F89qfxrZfYCAZxvoXVsr9XsOETsEX0jA7W8slh33X1vfeu3/cV6+OHH6jd/43cZxRm9rUBao52hP0GjlMY8YFX8aTKCT4Vd+prRk9q4V3tk1E16fjCTh2ePIAymsqqwNTi5LxCymgD80RJxaR9lh266sLZU2QRNo3ECqS+rBOBJ+mh9h1NwqHIZ1j1b3pAjjy1IuLSpwFIraPdeh1QnZXTK3wX3t958sn7yp36yXv/619b8/LUU54rVGumdkxrclT/Vrj1UDRoGH+PgzK8+H50crmsvfaEe/eTv1qnpvdpcuV6f/OTnQ+f1V370Q981OjZ6hzPu2aU43s28g4gs8UFgIt4JJk2FZi5gQuij1jdTgkBKg4FsM5h2RGh5W1m9+hoiEPg0IGjg6iSfXjMC9Z+rds8GqrevKnuIimbApnFoHnnDEeRsct9PLkYI2GUU2Hwr07hWdn+vIJDxO0/amAr56/InHOTTByM0K2TsaCkFkV/txyVVTQ3V9G3f8Vhfr8OH5uqB19yfI9vOvPRSCLCTZzabe4VX1++WKrFKzbgQOc66dDcEmYlbqtireMcRmb4JMbyFy3iEKRRa2QRzNV9g4NoqF6YmlJMGH2ciK+cCGebapi+44T/eugnckdBQq8cRgvkACcJfvPRphdb+DkwyF/fZEMW9AiJCAlj7lY3AT9mIztpcnq/t9dWanBqrO++6re699+665ZZb64XnXsyHfvy8epaNpT8IPHiivxqICr+GNwWBk5NO4gYLMGxaBg2lp4WJGFcVBicP5dj0HIWWlQUFQoMzGk6a1UZv+yAoE4cOLt4bQvujDVC+cKid9ppcEBvBRVt97u8V4PxFW+mSemebTJIwftUURgwTht3Nuh2T6u/83/5O3Y9mcO361drALFYL2BYX0oC6hGZe6uUKEe+i3akZSj3WN+M7GrsbtbV6HcG5mQOQ0pZf+sNP/w44+7pIMpEYMFozQ3Be8XaAjyI7M9yJaPGGbYP8FtcapG8TZo4ChlMyRacDD6RJCUbsO+Nb2nRcriCKsGgVqorAYmdkJQNnebqMFjjLtOze9XClPP4OMqpZzafJ0E9SKiBcyvEwOPeAOw3YJiEVPAo8x3raLB4IHyG9h7U4Ez48Nlkb3P/6b/52/ebv/F6tY+qMuMkFYnMwcb4j6+zCzwjufg2fpQDhUe0TzjiJuMO1nahQsh3bMKGaQGx3tQAnv8JgMiAEIQWTLhpZKyn5c8UnrMO/7U+YuBMAEG5YEN9n1jmjZ0CI2joY2dBi8nYgRLV17RImxFKi7PPAYf+H4b12Xpi6spsZQXIr3FqtgfUlRreN2l1boJiteuC199Rd96AOr27Xx//gE7WbJcCxaEi2P8yjMLC9Yg14LCpPMqb422iv2+96kKs2vZoDcInzQbSC0bkTtTU8BU4VAm1pMcIisAZIrhRKwf28TkwUYRCHVphwoGEQ8zXyaAtojTlCjWjZPEDFWY7Ftf5InzpPkHATu7pAHOHZQs6oL62OQkc7K8sxE/7T//I/q7vvuqMWFhey4W15faNteyd7NHf6anhb2KBVQdBTpmbMOIUNobVOAuvl5z5dGxcfrYXzz9f1a4ut677lr3zwAzt7O2+OfR2gZSoQS+ntvAJUlq41JmkznQY1xu5V2rbLz2ARpbqiPWzOXpK2v2ymCFHshyRf6ujCNQPM01/7Mvt0juBhIuqPMOC/L1fGFZ4Gm+mQjJ33OeHcRxWmbn+7IqKd2GaFW5uFpnMlJnxGVQhJmNzgNDbBCEknTE5M5FCZfBDXFQzg9QvU9957T/I8/9zzKc9RTcLtt0j7UVzbYpxO2BW0jmoSnZDJxL1GEziNoX7fUPSgzxAueFYQiTuQ1K7A4H0wZnslPttrQ8Wzz12ZPiafiVuGLsx7nNTIg8QCholud+YRl/LGsLsw0SBDGXa68fadsOCiHTqgeAW2JgiMo0TKcAnNtzL31lfAKVonYVsb69i2i2ha5+rpp1+IVjKMYPUdF0HaRAvbwcwYQYAOb69n480O+VEvUME3angLjW1qvG45fqweuPv2ev3dd9UUTLp4fT79PzY9nbc8PX16C3t7YGI2JsIANriwSr/IF5xELL7UMBr9NMR59YZegfMUFrlPk1vfBTlJq2u0Li3vhyW7P+YlXMcl2hv5E8LV7fN+DPfWU84Z/HTdd989+7sQ7Wu/T6oJqUZuP6sdyHEpx0JEGI1Rk3O7/vrqeh2amambj8/V1sq1evLRz9faylqr7+c/8qf/hNHqg4LVq6SWI7AhRK55UxEiji1rOhKEGPgzaZpKpT7nn3RcGgGQtk/f5+9dkIvr4/v7/toESYp8hUvdXXl9+TcER8t/MM0XwY231Ca4yAPsMRNUqRJHGFfGEdLkab9cXbZSdxOQ+myQoQztVjUplwrHJ2YYVAfqX/7e79e/+I3frlVHWBkZws7oBPGJ31XNIUcW6na0GIx9a6XACnyal66S2PHZECSenVjLSJ3K0w4pUYFzA34uaY8t9QGXC2m1hbo2ZZa+d30bUwaO5+CUvzCHBM49GG1CJjxNmJE+e4bAwpUqiNVXiBFdZCEcRozAgPEywegOQNrjq+AjMu8OWsHGSm2sLNT45HjNHZ6r5bU1TEUP0dmrcc+yIP8g/bi1tlI7MP9Np4/Xgw++t9547x01glZx8fyFevLJJ+vKpct1802nY7qdPnmq5ubmanpismYGJ2Ci9fropz5Vv/Bbv12XKHt3+nCtDzl3gPo8OlO7o5gII+h+jK6DO5jCNGsXTXFnmDZkkpAG0wbxIxZ0jvRgkatzCDIiDjjzDo6rUsYGbZRJHxFjihtODQDNJQNyh3b3vtTGWrSkch8L8VMju/X3/97frbe85S11fQGhJr1aMHi0P/OeCn9OpLZe4jf955imGQ58hGfHLumvn3+hthfO1cJLX6hzT3y2JgYciHA/95FP/DQl/90GEA3oCMT+lZEMznwChJ5wAgI3P6k4BEljBawVeSMN7tVM27tGuO3ax+sPulZ/i+/T92X04b0g6OMPlmPYQWGgM6z3r3ZRLQOvggI8J8+NdE3jaBM0+/Xa8XSzPOahK4blTU1GnmE9Num//Fe/X7/94Y821c4lLQTGpsuflOeyaLZwh7CcPOq0GeqLSQCRRV/IPfBwpSa8/cGz7dATDjYIu+H62ewOM/zrm5D2OSOMt7qEda7HDWGm9c9y+iSWmBEwAYSLC5nB53zWfQm/wP0K4TAAmpNLeBFieucVTAuxDzKSDzGqywDuPXDC+ujpU0pd7GKxAFbWsHWXl+vU4cN1/1231Zvuv6/e8voH6uZTx3JOxZjWCOW53Ov8jmcOhE7Inz4Fn8Mwp0J8Bcb5+COP1c/8+m/XSwsbtTN5tHbG3arskioibNgJQoX9eMyRPUyNPcOydRvceYBwMNrhVhg7vgn2DevwB2jtnvj0Z/J19Nx31S6M6DkTJogj3rDNdUxRD+fZQRtarr/x13+0vvM7v62uXLsW3sxEtTKqKzW12w/78kY4+O1gsc5Gs5WTlNaXLtfn//QP6sJTn6+J3WWsvouhqPqRv/6hB1F9H5xAVdO7U0y1LZKEjhzDpvKatxstkIrCLCLAGwDLpB4VixuZRru4FzA9U/cbiHrXiNI2NObSma5Pf/A+RInv5w76xun7dL2LZCasZ+4+ri+zT++1d33ZvctssWX7IAMKa1ef2kEfZskya5hBzUCmBUNGmEUciQNfoabL69K1+Rz8Kr7690D8M0vzwA3DYOKVnw8HadCmIyqwCJ9Sh6udn1/z2A7bSFm5x8vAFps99mkFz4HZNjQcmirOQgQW1+O5e+guxgMlI31sdLsqWaSFVp6vr4f4YTpHrTbZ3DSoQGAmR7OUiddmjvdFMz2MjECIWm64M7n87+ys19bqUo1R9/vf9WX13X/hG+qr3/W2euMdt9bxcUw3j22HcYbNs7ZOuqpJ8OPCpAeMjoKLSQTLJOWNj0IXu+uAsFsnjh2to4eP1sL8Ui0uI4hEuG0A39lcVQisbXFEGwnjAU/PUp6TlZkDwYWGhNlwn6W3jv7S1CTjx+LJI6qlLTVK+Sh7SEjvSU3ZXwKtZBMYePE6ivniisuf/8BX1g/+4PfX4pKHF6HZkFs+a4K4zX9ZSebZAol8IQDWS39IS1xb/wbSmpmartOnTtWhucPl0XAvnb0kmFWffPz5HwXkf+RTwGzl2MaOoeyYG4ydTTw2hHRhfhq0EUIgD5U1umyE7vJe9u/jeoFwkBm99gzufauPRnXAG6frn3t/MH/vdX2c14PPr45/dRqdsBkeppfpuDb7/UY9NCntahNCHYx9OXRoS8No1GsQPNruyelD9Xsf/2T9xr/8SC0uLINDcADjS0Yk4V48umKyhTAVh4YCK2W75HWjX+hYXGbOIwPEWYJwwMOftnuIgtt2hFuLMzxpaJsuTdCJY6IP4mO/vfuOe80C06QcnRX4S1tNDx3IHOYf5urU397aUm0sXWfkVhySNhNtlC/9SLx62qxgcA5gzw1Pag3jY9mQtL21WjefOFV/8Vu/td507701AtPPAMfssOM3ZWBu5BQuBi9dYwyUDcywLBfTVgWW+xW2B9ahU+raG6k1wFnDJLi2MVwff/Tp+q0//lRdWt2uJeh4wzwTsygxs7TA/qFNQ3hFujijfwzzoe9vncLixnOjL62lxCWjV6nHdnOl4xy0oiG4bEmYwsoDUj0+f9jJxd2Nuuu2W+r/8X//r2tseqoWGUxSGnltV6+dy+Rt7kw4CLefXuHM0+hTuhyJTNisSc81UcPCNlq5dpVUuD986PEPcvNPLCTEpxgTcCiwNTCwUqbED5OgjhloeuNd9vM7DTbZiY3EEm5IZnkzGlrAK92rw/ryDvpeIBy81/ncuy9ufAvry9MdLOfV7mCavp4ILu530vm0izbGZu6yR8qTLpOM1CPxZXVAO400VpfXtYlTqxpHGv/zf/kH9c9/83cRFs5ij1CenUSRgG8LFAjOJaRO6o55Yp3gnNbQNyTix7gsb6WDCaOAHIAio0f6K2ApQ7jSKzoyA4flZKnPZzObX6IS4C/hbuDLyrm3fPPrU3frdRCAx9ZXg1hbgLnXMyqPutloaaHGKH99bbWuM6IPTo7l+K49TCbboA2dUZZR3s+MZQULxNx55531nne/q77+q7+2bsGEGGEgunb25ZpEJ56CgAfRHsaoT/VX0y59Bw7sd9/L8U1NwfbZzwVukXZ5dQXtYRQMDdfaKn01CtNjLlxc2aqLSyv10tUr9Zmnn6lPPvZMLSlyxmbz0dm8XBc4wWlQIpW3gS54lNbtSJAiHECTqHaYq/0FD9DWTDzi0249znu5xnaPqglubXClBsyE44cP1X/+9/5u3XfffbW8wYAB/rcwi6RP60o/W/Z+PzkIKRSlgRbSuz5N8AS8rjgoVKTtEQTspF9DM8GHP/X5b9/b2fsl1yi3YN68i05Uf8KOlTZJ6wx7x1hpIBXYESSLUHBmniAJsWWlYtqfnX04KxaYHrCDjNwzsK5P06fr3avTH3QHtQrdwbJ6Z1j/3DO9z31e3XY3469TrXdzimn7sk3Vq2itUxouMrpveR6eIhFhIYGDdL88pZY/PjVTv/RbH65f+vXfikCYRmOIXCV1cIqGIP7bdmoFDJoYo5kjiELYOQtxqzD2jAk1CnupaRLmhylQ072Pqmhb9Q31doqN5oY2dAJhHzdd2w+6Hh+9Cy1AaLYur3lahsOfyfyorO82OOovXq1jQ9t15x231LHDs3X/LbfU+PpmXXruuVpfWa5z1y7X+fkrdenqVRh5Mmf7La0s1crqsoisw4dm6/WvewD/2nr3l7+T0fEu1ObhWiWvpsDl82dqiFFzcNf5hoWaGB8hnG5CmPjylci2VQHf9vOcvhoZybKiXTq8vVdDDGDzl68jpLZqbGq2po8czdH0G6RfGh6pn/2dj9Yv/OGf1ebM8VofaCc4iUM1YPEagbCntmGnNMbWNbQ1vJIaEnD0t59IA3z9yVN+UT2mAumTDvgpOqjdXkdoDe/VBEz6t/7236qv+qqvrKXFxVrfhQZcCtVZr//QmzfpStVR+2kXs8dbfnrf4NJJx/52/KJ5ZMWkcQI4yX7nEw89iEnwUVX/3v4PmCmMW32ezScAMoZE242awoB3t52VhRD5yxKbkV/CZXQ9yGhm7FxPqH1j+vswR5evjwszdfF9nE7G1B0su88XpuXe8L6cnrm3ZbYuTHPBya+DdZjXa5+/OZFLvKiwQ3TtwcHXeSqIbrJ+/l/8Tv3W736E/IM1NTlLndipYMjVG/G6teWhsJbl8CD9tOXPTJJ1MPHjf+2QRG0uAkHtIAw6BOEKiPjnmq2VHTw+2/FcTRuibkPdgTT/emdPDmsEKKwsV7pEILixZXIAxmA0G9hYrnfcd2d95Vtei216vGanJ2tsY6sufeGJGl5erdtOn67ZU0fqs089Vo8++UzdftvddejoEdTg5XoageEW87e+5U118viRmhofr1tuuokmjGXTl73jiVkvP/8sFsVKTYwOgJcV4EKAb6BGM/K7Hz90SF+6wW54vG2yGxsbx6TwFS3fgRirAcyXwc3tunr+PALmYr5ROoSQ9hzRPdJuzB6qjz17pv6fv/7huozZsDE8Aa2DN/rN3ZaZGNXM6QVC78IbYr5572Muk6aZRnSqz+RtZzVIS2oHwGwY7fO068215XrN3XfUj/zYj9Yb3/SGfDjJnZUbmAK7vkCWvK0+qKG75ycCwYv0RD91tBq6MV36uecHYMsjbZG+SaLWYFD94kc//R7Q+7Fmj8oIFkAarpaV8siRbbA4NQZHyQDGsweYhNYstfNtMstYK7vBlF5vMBJRlnEgrG9A00huMH7vDzK6afpRvneGH3x+NeP3E43eG9cLgr7cg3l1jig9fImiE8TTjRYY3/JID3khLJNS3hNO3AhGoUL2Z3/51+tjn/gUnYv0n5iBwCfyuTqPlkuHbzjhRVpBCTgN3k3tYQIVLjk7D78F2KqPkkQTCBABuO4FAoGto0kbYA3rBAIAtut+W03wb3PgG+ZsJEj7Uf2GEQSTMMXIyrU6NVb1lW97c732zptrZnyg7oCgnVP4zO//UR3G9L51fKaunD9X85vLdW17rSYYkX2ZZgdcHT11OvMKOXCEGjYcIYHxrttvr+nJOeqhjylreWG+Lp55OasK46ODEQzrqwuZdPSTa77Q46DkSoJmrxu/3B/hCUz28/AoAgqcu3fB142vX75Sjzz0edo1XKeOnUycH6/ZnDtRP/exP6vfevpMzU8cqQ2/Xq5WYQfjdkSj9NLRjDh2xG27JQ3r8Qqm1Jpgeq90MpnRBEgDW9NW4hES+nF3B9OujeWl+oav/9r6a//Bj4dXVzGzVtGw1FDymXm0hCxz6u0TVArnb1IltOYtLQ0dy8s9PUsGB10Gky4wy+7cqrkk5J9+9KE7BgZ3ng+jpFHtr01aNCJyhAiDmiEEJz4aedhAVSBdNmhgmyghBXnHT6FRjnl1PSN6Peh7pjvoGhO2Bh1Mq+vT29E9g786rvc60/TCwLB+R6JeeLbtrM6ZRt/uG5IsuWlHPVy5jbNpDpp2sR+QdX5AFFFjOnUUgXn1+rX6mV/85/XIY081gTA2nbc6L126nDMmPRHK0UQi3oSAtBOtxLcyhRsMwhjULaHbFtL72bysUkDQGfVlp2waMmESNwB1/6cFAk5VJw5h4Az4xkod2lmrt956or7py99Up7FBt9AS3vKed9Uso/wv/cIv1MDCWj0Ag11//HkYd7VmTh6p6ZtP1O4kaji43wLOXTSDPfpDJIYoaf8mI/7czHQdP34q8w3bCM71pSW0gfUalcY2fbd/mdF0CegZ+0c1mVR/G6ErEFw48EO9ERS0Oe82gAIPjVnOV84X6snHn6lzL1+ouekjmDjH0OSO1hPXN+o3Hn2qnh+drWX89uAo6j1tdmkQAYhhHKp3CbK5UAeVeX2lQMjLVJoLagcI/QgGvHss7THDnWuanhoneqO+7G1vqZ/+6f8E7XAzbwC7B2WDcjXX1c6yMgU9pCdpo7yXnZqU1VYYCHEU652ggI+eF/QKAFdS2lxSjMC84p+NeOb5px/9xB3DQyPPW5g0LxEqCMycI7QotE00ysgUIVPxlEkzCvaaHXZKuyAED1DCIrFmlpfOaK4B5CjbmJg0/iTGZuk65sYLhza0sHTdEAYmoMVz1etaWmEhr+k7xj6YRrf/3OXnJ0jedzwDgWB08dyCdNsXAdExpdW0yUVksnVLdFydLCSqtZE/3wJ97oUX62d+4Zfr7IWLjGrYrYxEU5MzdfbcBYjZk21kauuifPpJuPNtCUYyzZAs9wJL374QvHVRvqMGFadrMy8h1esFUKxarrcKBdLZPuO7WK6mJSr4aD2YrM5JhMgt1AQwLQQyurta01sLdQvR733tnfWO19xVhxipdmHW+97w2rrnrW+tj/z6b9SLn/psveOu+2r1wmUYd7VO3Hpz7SEI1pFsG4CwjRee9iWkpukZJC7dhbi27LzBSCYkRwQDITABrblxa52RdHl5odZXlmphZTHf88xZnLRVATA2OVHTs1M1h0kyPjEerWF0fAicbtTG5lotebxYhOhwfezjn6zDR26q93zF++ojn3yofvb3/7TWD5+qKyNztYZA8HsMOcgmk8ZbCBmwLn7doCReZHjha5jjH28/+qiGoGkFP2TiEA3Bcw8VFKkdeF2ROnb0MFbPfH3Fu99RP/VTf7suX7lCrF9CsxrbRbEKhHjKEg+CYPmpXEqgTsyajPjBJI6o0C31Z8s/bZaO/DKWQ2B6nzRZZk8+3Ec/+tHhlbHDGeJtS+weInNKEbaWzNImCiFKIFPSDvluPxA5QhOVinsXJsqN5RGBD111iTQ5vG1MJxE0QbPd2cqWmZ2AAC+D6WOiUF6vrst8Zkr5uC9ifuHt4npnuGUZ3iZjLELYGrMLV5vVb2X0+XM1jPuD4X15Su+0ifZkfZnOUnDk/X2STqIuP/T5h+uf/vKv1fzySi0sLKMdTNXszFydv3g5I5sTiMLkMVdT427aYWRAGNgH1i3ObZ9Vp3rivUQ0B27q4t6ToAMdeUwobvNuvHkTLJw4cKtr7ZHREToQrGIlv6Rr70VYvlQp4Y0X0qzmdq7Xl908U9/4ttfUfcdmGdh3a2F9o07cc2+95u1fVo8/8XT96T/7tfpzp2+rQgBu7WzU4btvrq1Dk7UKbvz6kZPQkV2BhzA7FydvyVcKwtWl5VpDg1q8fKl20Bj8YMw0uJmBwZVNQ6MjNcp9yoIRsvwNs7vC4AeK/XL59KGZOn36VB09dix7aXYZ4ZeXECCuNpB3+tDhurq8Xgsbu/Wu932gxk/fUv/4N/9V/cOf/9VaHztWK7sepUa7HX2px6v4Dj2nI3iGdtq9+IZXuE0vmHYTbNJm04gntYRdzQbwmRUIrjMzM3XTqVO1suKy32b9T//z/wgdTGBCummNAZqidoDb+aU95zKkMdBmFyusIcF46U6eHBnEROoYP0ka8ymjGp+Ap03qheIIlfb1wGKa/OI+/NknoJnGVE5i6TJyxNk8m9o/EcePRJbCbBhYsPj9AnFBTBdwg4kEvgEbRhdooiyrTaghMbUBLQ/f8rdCJGk734IbIbeG9PdJT5le+7kBXR/fu9x3j335tkF48uJRhEPLczCv8aaNDdcyxjlJKB6EMJtPqFpGJAd5hmtifLo+9sefqF/73Q/X4hqq4Moao8JYTU/P5uUU2+v7ImoEqstT2LyegecXqxWSETqksUqFVz5kE6IUI+CPESQHxNinpN1GEAV2cJCVoFc40oujMGLnEAjC6whmLzdh0J05IPHttB1zA2vrdQxGfO/r76j3v+72uu8IbWCcWd1YqwHa8ob3/LnaIN8v/9NfqrvGZupOFOPrzz5bx08drsFj07VAlRtoEppUrmapTzbtDw+Y7Ruc4lx8Eu/HayjbbxO6yWgC+eRS5gzq9eSUL4vBX+BAHGUCO+1SGEO/wcN2zc9fr8tXr+TYf7dD+6LaJmWurq0giIdqYmqmVsk7v7pZQxMz9d5v/JYaPn1H/eNf+s367/7fv1jXNv0KNRVRnqp50CV+pMbQkfSoQGh0mavEJf4jLEQh96TJR3O4el5k/yFZWlqnTpyqbTSXwcHNWl29Xv/Ff/mf15vf9PZaXLL/2/yTqxQWn4nN1NF5y6Sb2s7ZhgNNUa8ZsIWbP68NLAfDQJ95G2k5uIZ+dPtc8x3f+wN/bWtra1LkKkHkO2sKMVpoOo3CjKMzA0UQA1hBlAxiBY1ob0idFiYRmse/dtBJ4GtxXP22wziM0D4M88qlvqbOdCigzN4La8+sXhPO1cZ531/7NH2+PMceM2ODuwmSVofXJrRau9sciCptq6e/79vWl9/gvVFPwkCxJ/w88dQz9dCTT9UKbff9Bm1/uyBLiLYPb6dn6ZFhwYlEC8v+fXFB2mhjXDPPQ3pLTxy+P8FJOWQnC5KwACH9ZlLTN0dtrZEpDdfA5ymtN0cYy2gJd1LTHEK9c3S7vuvBt9fXve3+unlqsCZ3N0iykXP/73zt6+oUGsIjn3+0rrx4tt5+72vq8stnamJ6vKaOztUGNv4WzOj7DMITvNLnvkAE4MGh5meWCHttiP4bhGln52Zq5vBU3nEYnRip4UnoZHqyBsYRhMIrqOBDTcuXzjxeLq/yj42T93B24tmmvD+CgHbSV5riB20CvNHqKUZpNbIVNIebbr+rXvf6N9bVhbV67IlnLDy0Ly79hwW9cG8PGtb7hj+vpjBNa4t02gZZzQPzKXgpNidt2fa1VY8PRAsAp35p/W1vfVstLa0GZkuLXm+BXtK/1sUgRj8lmDIcUB1Y1je2ag3hvbyyUkv4Fcpeh55WVjHDMMXWGXg8SXyDq59izMt8XH3eFwjf8pe+98fohDk7wrGiZ6yWQdWVKxmsUGBUUbMaAUBhBMp4JWPQQRBwz9h9XPs1bfNhHG6ahnCjvlZnW3bT98ydUZH0rQ5NliawmpMy2p1hpuvrTd7O6xyZ9h1lmb6HVXOkmUI32qC/cX9DwzGsEZjhTXj1krq9lTdY42OT9dLZs/X5p5+rFVTINhFIWdk30NoiI8jM3KZz1jAtdriOQOAjMooELxFLvsFXa6Pl21f77VSt9CbNayNwf9WTkkdxQFldHiRSLr0OaCgtyETp0NZ6Daws1K0zw/VDX/cV9QG0g6PDOzWG1oA+VRsQ9+D0dN35+jfVKjT/uU8/VPefuhVtYqOuXrqADY92MD1R6xD09rB9BskJArmlmq67ALzf2t7C5Jt8HQyvqu/ErKs2fqNwHXPAU8LdY+Ao147038peg9EJlxaVYJQCfuQ63wAcn5yi1MHaWG9H6oV+yOsLP6YVz34waAEzY3xyGhPjdN1y+931xDPP15mz58AF5QGjQ1nbEiyW7AvyB482qvVNC8eTXvTbN64GKFRyAhKwjvDsALi1BWPCvJ4W5vyEfeAW8a/9mj/v9ANFUFfacANflhn4vYnr+7/xpBpFlqzhmbbTtjtbhHbn3ARMKp8VIKbZ5zHS7guEf/+v/vUfZGQ+Yaf0X2fSNyCcLxCA4C7PIWoqjm3Ktc1sKkV1/oog03Xx3VXXl53ybZipHRlBlIJH3xpsTZbbENDu2n3L39XWpTUs8w4dovbDOgbv69QLYy8gAh9IS3v0/h2Aufd9PfzvO58tq/kb7WvpuDIiuSb+wktn6vPPIBA2EKhyK3AqMAKDxEP2Vq6wCAHWIVJ9C2LxHD0nJm2vm3Qyh8MomNG1a2szIxqczUmMFJg5BWG3CivITXdvdmCE6EwVDVA7V0d5Y5gJwxtLdWJku/7iB95dX3n/zXV00KVGD17FvgX2ZZIeu+ueOnH7vfXksy/X9XOX656jJ+qFp58KI88cma1NhQHVOdLJf73QckXFEc4+a/1G20Ogm+BFm7syoejBq86tjCj8KcU5Lglal4ETuN2D4MY4P70nFWYvAvfiuNEzwgbBIE6kyX4TmJhwMlI4fMPQvrpw4UqdOH1rjc0cqsPHT9YXHnu8rl9v23rD8165yTcuDcSLO4DGa77AWOlMnoHTW89VzI5E8rgr0D0a8HgtLlxPWj8YNOhLYAiEVczI9z34lTWGqemKlPRgHfmaegBotLg/MNG+9CP32Y8S+rC9aly0mWc1vqTBg5RcecqfAIozXaMm3MT45BU/pTaJJJ3Afm33k9hq7Ux3PwA7rUdtm8JPEzdFmnEQSPGNmJQySKBtOke1Nzv3CLOTFRxN7RKpEITSi7h22OkmAGnDO1IOgYgxOlRAYR3CpPnIZhHTAd7UI7UGYrp7Ozj2P3kUAAq3XgBohqh+G9aHNw2jIc1rJC7IsQ7LTXWpr3mfrctDYduOQoWGXsGhN739JQs21wstw+w4mUChb77Aa12M0GiGsd3pxbxMkyUhiETJvXj9es1fvQp+YVDaNYFwmMRO9BuUZI7ACISpFOEdvEmEEov1tvplMila4k+GONspFKSLfBEv5kFwrS3W0aGd+ub3vK2+7M6TNb69Go1BYTBEWzyfYHBytk7dcU+tovk8/9TzdeuJ07XOKCtM09js25Tnh194pOpGhNqz6Rfh41lQhNONWY6Y4tIByNWGEdo3bPtQg/PdR8LGx7rXkhGu7oQdGR6r9a2dunT5Si2iWW2BzJhk0h1lu6QbwY0fG4Nu/ZAxZhzRERg7W9DPBtqvG6Bg4OefeLxefOrxmoKR3vCae+obv+6ranZyNG9U+o5B5gPs7+CTGuxvw4JWadzGSvMO8cCu8HEVhATOD8k7Y9Bj+pQ2ay4Lq7hX0M9fu5Zj0TWfG81bDOWLj45+pWd9004VqAiArOhxzTP0Ly1lIJQXMLWgf7Uo6wE9TTDSjgzuVgL97QuE4ZGh7VZRq0zmad9YHI8wyBehXcqhMU0Y8JzGjdchpN3czFQdmpnmnivxs6R1NnhqYqwmUPsi4RGJIyBljOsY9YwTnrcrBVSpRYfJcL250JsJzTUmbyP9DYZODPkac1sGje3yGG6Yz07Y9eV6zYgqZ4YcG7PLpN5bhgh0tGh1NaQaftD34fobsDVC7136kx+FlMLBEU3ukHnDpNYLHNs7AxAyA7MjunVRFr2azrO8ZYTC9SuXQ2wK4jZZSFrK8sUhR92mkjYhlGVQroLSt9JuT9ebtQGWf9MYHvXSkRdC9psS7jz8pgffWe+67+aa3Viowa0V6lWtNS+CbXCkjpw8lSPNzrz4Yi1fvoz2sFfzXGdnZ0LQquduqhobBJe+74K9apt0Cjj7Isur2LRCIf4iMAAq9chUwOTJQXqZcBQmnmD0zxuW4G6EvpphNPcA1jMvn8ceX4vQbv2MKUH7pL18zUstgLweiiuD+L0CaSHHrSEQNpZWioz18T/4KHhdyw7Cd73jrfXgn3tXNmK5IWpImGB4CKYNdsGZwgEBJaKFG0br+2NUGuFeweBKxczEZC0gvDZXltNPHr1nuy3LtqjpPPUkGhZ8KE+Kx9AVvnfStLR8Y1DqaAlhmHk+cC5NZD6Qq64XLrrQrMIhdCZVkR/PU3Pf9X0/9JVU8OYblTjiUbhXfJZIcHaSbRbJMsAI3v36zt76OThfm/YY8vjx9vXoFjbKyObpQggJtI4JBEXC48dqVE8ahVEbxW8wms8Kp/bdR9PckJLmbek7IdEhTvgzQnRISFvwvZDJy0AHGHfftNH391xf7XvX5311+Y5ubRZYXJGGaCcV3W/wyFPP1iq2dcIgalWFdKJpETzDnqAEBUnE7stvbzTSSV4pypeDLF8Nzrcl/Ty97Yn6C1FqMqhZAUUjTNsQ8AIJeFEoSVSkkOHwwhzWCyAwK7EjCO9aW6k33Xa6vufrH6yhKy9iNmwCs3hDyCIM3DDjJOGRW26uLWD6zMc+XuO0bYrytnyxiT72zMmjR47V4dk5BALmEbSVj4XYB9QjrvfxSBvEr0/SFrye6zBwRTAgST3JSElqk9yK7Hc03Zmo5jUxOQNdzdQVGG1lZaVmpqYIVwMxtX0nfg4sK4MHJ/gUGjnanLo8xFStbZ3rxz/1UL39ve+rscOHa412TDHgPf3003XFUV36EmaBlSY64WDfGJOdg7iY2cEraRAsk9Cq5yIuYxIsUo58Ey0I+rDvnVQcGR2oxaXFmps7Ul/xnvdFyHmuqH0cjRp45dHeN7pUc22aspqE6XLthEGuthu4enqN65+7oNa3nfv27/3Bbybjm1shnbpFY5xEzKiRjI1RpDJHOJFt4yWxIAEghE6kRDoSbsfaoVmfF4GE2zmW70c2JX5HkUhzJS9pTWdxrestUnNAZDiidBMgye8zzJPOaGlD3NYHohUmNlKvwPAaBkgFTRsJkwsXgAY8fywhcBLnU192V1YED9e+3j5t6wQnZ1TBk4Mwty6P1YVLl+rxp5+t9XXbaBmdGs1Tik+5Lrcq+TGhaJvqcNa+8WFjEvoxG1cmJiF+N435gd1WSrfxBDVRF6FIsKq99elSDz7V8Rt8eE3phKVdxKO2j0GcP/o931Hr556puc35umVaM0Z8kIZLvn4Nfl1BuHj+fD338BfqvpOn6yjawtyRo8Gjy6tHjhxhRJyuXYjadqwsL9U8PjBQWVsWo86OdkIrMpLxPAd6iU36IdylQo+ps53ayAp2hRt8jECYrlMnTlLHSl0G3+LLAUhV3XKdgGyTc9yLX2sBUOesHOUd+Lb0NVyff+KpOnnnPXX7a+7HHEIDI531PMHI7d4QkkXbkCfEqPBK41ne49n2WGvaQ4gD5hjwrizO57ugCgPAiVDSbPFErB3MEU/a3gT/9tuD7/8AbRA++phC0n+4V9Kh3lAjg1UfUrMRQqb3i2CGZvXItlCf5bUyW3nRen3UjYwMnBkeUVWGiZykpScAMZLFt/784ElOP17Xb9QqUngVW9Gz4NeWFxlQlmvdF0wg2P6q31h2e+labaMW6d2Bpt9mFHHEEKF2vJ2h6ua8w5aHYsL8A55z57or6nR2aEH0jD9AtckIhaRUsIDALST0BhJ4DUZaxcaNmmqZPQY7Z6N7DcR+g56RzCCBjs2hlr5SS7jPflBl2O2w4KMXLJYWDQIf1KdDOmTau0GsNtxorrHntOMoe2oKNRWtSK2pEQ2VQzStPnP6KKHa5lHwgl1Jmh3y76BGbgtDbOHBmr90GZXzEum2amJkt0b21mpkB9t56UqOEvOVYEcttTehzkgLjDFlhD3EIC7hogEE/yD9IDETP0Sf7M1frwff+vp6w92n6uWnHqsJ2wYTqKK3rXP2AP3kPAM0sfjChTo2MFMjheZ36FhNTB8CH6O1gPq9sUk9EJOCfJCyxzYR7GfPU4cmCOYHNvQeDOdEnKPnsIiF1gbRNoa0oXhWHO7sumtvAA1DEOiz4bEactJwbLxG0ZjGwG/eh0DjvP2ee+um2+6qhYWVevmFs7XC1SaOgt8h/AgMASYZxGQ2zISNdXkEbGzXJvcemOtx5Z//1CeyGWqCTpoZHa/X3X1fve6eewBgFQanQA8xoW89/1GPvpIj7el5CSV9IH7HxhGcE6PAcblWr12kXtpnwyh3lz5SA9mCfnfQota2UeOHZ+vc+Uu1hvA4NKXWjYY8NhHadUdr05AVJNKbCIPlFZjx/cDQNCCPStNEz3wS6dS4PG/BCdpes26mrv6AQIBYdrI0JTNw1d4ycdsfMJ7TVWamZ2ua6xjIcclkHFtWlV3vRJfeQ0fzkUmkuKrn5NhITaPqTxE25ZXwCQh8QnVfqQkQzjFMwyzOOUxT5syk9U1mjsK33g5R5yFUwKlxzQ7tR/KKGPLnvAEalwZxL3Pq2ojdvMQfjYdO09lwl7OG8dK4JOdJQAo/UnIlrWE+W0YnAEKd3BumWhYthXtdcIYAcN+9KuDIEGpg7gkDtmZOKSS01zQVKBM4HGWyOpCyKUjBB/G7eQdIISg8ZSgMBsFZDtGkjVfPnUUgM9LAlLffdLze9oYH6vjsZC1fucAIv4bdSvdbR7zMH56XDRBIrfM7EdciFEoKEUbKScr8jm/5unrx6SfrwvmztegAgKByniMCDtrYUhjzt3Dteq1fXaiZwbGav7pIiHM2Lg/uoO4yKIAnNw9twPj57Lr5GESGwZ2v/6quO/nWPvgqfAhlcWo4ZcSUI7S9sq1Kv1vXri/U/CK2PkLXuR4laiZkadMW7fWg1GMnT9W9jO6mf/KJp+vShUu1ubqeiUPnXCxtxwHELdBLC/u7F32zcImw6empeuihT9fC9auME3vQ70ho8D3vfEdNw+CaAMPgTVj7yXJhVlO2TQpjdyR6nYSOl65erjUErcubmgmaE/ZBJo8VuPy7zX/LswyGxmsZ7WqFgXYECenJ1g5+aoaupjj5qtYQc0dajW/02mgWGsb35j4PbfAFLmEVrz4306LxRl/evkBAkF1pGS3MQpqq42imdJHPZDgnOlx1mJqezmzt7KFDdejwkZrF1tJ7f+ToMfzxOnr0RJ1AfTx6+FAdPTRTR/BH5w7VyWNH6uTRzh8/WidQO48dNm6qjs5O1RH8LBJ1nBF7FO9pLu3DqUp3VEY9ILq/3Y9pjiD1R3kegyjGtMUj8YS+IzHEP1m5laCHEFYIrXFXTiZzdf5C9TOvzMp0EH2fvzF5myvx5FuPk5O5nRMZJY+zxa4hKxDSyXZsiJzRQQ2AUhSsrtq4rKVqmjR2DHD5J1/6LCOlE+nUgI7AAxjAhnA67/MQdQ8jPK9duljXrlwJg3t+wPsffF/defttdDwdCwH5qS/X7hvbK+IkOgvODYHUjjfCuQoGErS3xfqyt7+pXnP3bfWHf/iRevzZp+u5i1dqbXii1iVYkrsHxdFqBhrYWFvOaKowX4epHH1EXYhThqHQK9cYGT34hIZbnWcnZRelcCQ97ZTGiHcJcBimyRHm4Eub33Sq+mpr9hVUWi+++GKdv3Ah6+q2aQgB6oSc5lmWc8Up+Lr7Na/J+YxPk/7Z51/IycJqoduoGp7PsIEAcBRdXV2qCxfO16WrV+pFyj17+XJ94emn6kXfrmTgUIi4k/MktPr6B+7P6oCMDfiN6QQSOJyxj9CHyVwJmqHfF9Ho1heXgjMH3Zh1pBVu6TLiJP1rYdA6uJFZr1y5nHI1QzcQyvLnvkaKl0b7FbaDXuY+6E1jmb1GYL4sy4bW1YKblpArIMT9lR/+sdcO7A18cwQBHSlsEjOtjbfReV8fZPrcL1mkQQJtD+AkutwHYDqYq40SZwSmIe3OUV2Vu3k1ExlLdUiho4bh2Y5+088JSu3GMRjZd9sn1FAgGo8+H/cZIjGNDJulljS6ayTPmkEye7tvjB/1C8aKEDA9aq3CIPfkE6YmDIHN5ogRGhGNAaQraeNCeYQppZXMdgrMGKbu0tgWzZhHHn+8Ll+dJ5gRNuvLRMo8IQkwAkWEJiA85xDUHhy8Y496pcxc+QP7wdk6owiJ6whC9rlnn63LmBKrq5gQtDnvP3T4TgvAr/hX8FAErtVLtYBB2ajAY9ur9QPf/a11+6kj9Tu/+at1HQZZZKR3Pd4dgxKMptIuDDo6O405CKEurdfShWuYhBt1z333Zp/8EgyWvQGYhpqIaosKQrcSe2LwxNxc1Hv7SHzL9kIabU/8R+vTQxcKg/QJsPLny0oS/pUrV/PsgTL75hnXNEjck94t3YcYhEahlWuXryBAr1LLDtrAcs1fYwxEeM7MTNUK5q0ThvMIjCfOXapHnnu+lsHTn/vA19Std9xZSwuLCL+1WkcAnjhxrD7/8KNaUeGRVAVmZHbpIwMDeV1h8+WrlatocrbTgaNrU4Sj3ZC2O1D5hmx6ATpG06Ff77/vnnrXu9+ddjg8t30FzYuP/vpqL2336fSNz+hpvK6nN8vV+dvaYCs699c+9LfvgSG+U+ZxAkRV18IFvi/InKrVCgOP+nILpNsjReb6plsjV7M3f54Od8fXEjbkwvxyXZtfhAiWCKcTIC4JbN64JeIIW2Bk8X4eKepVv7S8XCsQmMtCbrnMNksknSpodlnBJG1lAK8As33AGpsfldFOgabSEd7LVJnApBztxA3KdYJuDfi9uuzlKJDlSe9J6xn2O9i+8dap9iSjijg6N9tQcTfUtjYnkOUt4JG4Rb/2mnh7GiK7dOUabXHNXWoCro4xLc/5knRWKzbahHHpAxP6T7mKg5hHCgjKXsTWdK/C6177mjrFaPjCM8+EEWUsj3pvBUKkXvGZ+/DPwqBKidM6dpbn6w13nKrv/MYP1KGJgXrh+Wewf8drY2ewzl++jtY3iyZ3OEJ0YX21dtR4wM3Ixm4tnruSEXoabfD6ygI4VaUHUtXmUZgAqMXrIuq5K0WjvotAG2SS0JdtATYF/z6hh6CbYIg0EQ9hKGz62VkYfS5Cpx1aCw4dEFzNoE2aZBEolK267QrVUbTVJWjzpRdeoE/XwTnaJyboCG1chHavQ3dXltfq6YvXag24lmjbe9//VXXTzbegSayhPaNZUN+HP/x79cyzz6cd4jHzW9RjFwnvDjTk0ryvcC8hoMNH9EAz1Wgz7dJUiJkDvdoNzjlFC6QQB8Ut8Hvrzafq/e//yqwyDI9PNpwc8D2zvzqsFwhpf+ctV+c1fe+f+Mf751W/LxD+8g/9yAkuHzRRs8mtqFVm4ekkr47WjMh6pa4jtlcR3ibZWgOVfvRRraNQbIKwTeh/k4gNaHwdZtggco3r2ibSGsZbB/keBLG64eTldq113g0na8RtcPWATO0cBYKSX+GgUMjkYgREe84eA+JsPDQbxs2aLm1R9VdrMUyVL8s+3otQn7lPmj5OAUnezFdQmGbCKJqLp/c4wZMr3iVVX6CZQE3M/Ir4MS15vVdQPfHMs/Xy+YtoB86b0TGOaBnVZFf+EAjiP9/1UxikD/1pnUkS4hQZ3rbwCEQEkTve7rv3nnrTG95YTz/1ZOZerl68EFxMQJxZMSJtcnJR84mQAV9N4GzWyNZKfc173l5ve/3dder4HLb6lbp4+WrNzB2DaWZqaWUerQyTCVNrC2Z3QlfBOryOQLh0vSZc6iN+F/vTtw03IGrhlEkUBs41+Um2UzfdVJOYG6uMuJnQA47Yswrb9A1CApgU9OIv7e4I2jbHhJKwufYmn4OFHy7xe6KKO9uoHU0Xhj4UyLb5yOxMRvkrly9g7k5Bu2NycV1ZZEBa26x5+mVtaKyE/O7Xvb6+6mu/Bg1itkYo6Jknn6h/+P/6B/VRBIIDx8zsXHAqVvOCG/2g0JAW/Git50q2l5oUfHpNIwQBV8+ykDXllRBARCYPxMmU29vrddPJ4/WV73+QgXI5fLHd4ah3DQf0XcpvPNs/63X9tY/r0zUtbJ/948Iv3X19zw/99Vso/vsJDfE0KdsSydh5dwGkt8ZrKzXTIJKxawxJUonr7m1XlIwwUYOo+L7y6mg1gGpkB/CAlJQZXE9uyxrORqvyub6stFSSek6gTJNvQ0JYWerhX0jsZEdLR2+3PSsslOBufmk2POFbnjaEncmznSMO+slIDxxRGGTDFH4CRh/XNEG9VW1rm6l6YaBQacyfZ/uQBqP4cXHEzgBGPWKIMK4SpBqXdrETsy+dO1vPPvtCLa8h4Dy9A3xEuwEmiZhswb1tklEBOG0loN3773333GaVSdClceR75tln6uSJE/XG178ucx0XL1xMX2pW2Z+OnJBLMkQocDc8iFBdW6pTM5P1zV/3/rrrlhO1grZw8vTJOn3zbQj7yTDwlNttHcFh0rHJ8cKArKX5hVq9ulhzk7M1d/RYDYw6N4BAwExQKLiRSSILA8FYJ0+dpo9hiuBssObRbFy9kOHE9fqGm4o2QlfNPHPiTDPW0VWiboQtHsSvzzLR+CR0RvgC8KjR2V7VdgWROxulUncLmmdqahxz4yLtGq7JQ4fQBHbq0jKa6MBIrQ6O1cDUofqy97yn3vaud9b9r3ttzSLo/vkv/2L9N//1f1VPPvUYNKlpAC1Bm751qbJnl9imLInSf+5sPDQ9UUuL19M/zSxqJoFEaC80YUBvKCigezWGxsCk2tuqo4em6/0PPsjAuIUWvhHhrlDIoNh5nzWfMu+X4sSN0DR3UGi0sruw/PmQoI7UDmgI3/19Pz6IkPuQREO7IgScod0ACGeMo647Smf50TejOo9av84osc41an2fnk7RblZoRJBQaBgYYNqoFghARjcqh+mab1pJs4UMd3lFCRuNhfRNXdc7inejfq5ukIL5ZOTEOaIbR/4g2Z7T1ndWW9VfWBAcejrYb/FLgGCemC6t91wVednr3gmPXkjEvhWewNm0qjYPgjalBoGd7PyG6+FPPvN0PfLYE7W8SieWy0t+uUlVWYEAYYMr5w4kiDjgbp3W9ZrhJjbQHrQ3lfYSEmkdrVWJDzEKvuH1r63lpaU2i44NOzYxkbwW1eY4NFPMPlBjXEchwCOTY/jR+si//K36h//ov6+P//EfRxs4ffrmOnbsaB1G0MzPz9c//5VfqUNOBN9yqpYx8w5PTNfJIycY9QZrHQHgyzsbqMviTpz7YpKCWu3x8OEjEG/FHlcoL2Oba+7Yb/aH6X3j8DphvpGXDUUdsdvw9h5HmwyTydqWXAeZYAohOJaVhBVM1x3qdDXKMcQ+FVcy8tbWWp07/1LepByB2ZcpfuLELTV6+GRtDo3XHffdX29757tqcna6Dh85XP/gv/tv6x//D/8DWth8aLHRL70BvUx5VDwPm9IW7ZHONlaWagQ8LFy9BE7oU+rVA3i8ppICr+v4TiC0AVFWdcXF42zHaesHPvBVxPt6OxWaD1z0AqDxkoN3C+uFhdfe9+EK5D5fEx42oAnd8KLOKtpd1a8+9NDc8MbwdccMJYMjSVtua5UmC8STRgQ2GBSfCkSGris3Sbz3p+Ep6fnNvz7R3krQpFMyOQKE4aVUMkZt9I/yze76ftQdCK/N6DtyNKYRtIBnuaRvjW5lWrdtsULjvWmITOntHu9fa3ebJzGLZxS2SThjW15Lsd6+Hf0baa1u2iKxdvV6dfJS4H7x13+jfvsjH6vzVzZqdXe8tofUEDqBQEGDdHped0XltmRbFtNBLyJtk17AdtvZCQor93E4IehJPHubq9ivYzmKy3V99+l/7uFHa359u4ZRcf2y8fDULHW6MQpYKWpqBMG5s1YXn32qdpavoWEt0h4Eo0Dxf2j6EGXO1i5Mu4mAWb9+qd7/vnfVj3/oh+vySy/XPTMn6ujgTJ09f0kaq7E9zL3VZZgVzY7RdAqmc+PN2sZO3f/A6xlFMWcuX0St9q3O5Xr88cczgTwLc00yqg47GUfc8uoSuNV0EkeD0TAOMaI70ZxlZhhFXO+g4WyRbmt1I2e5uNdgixH1+rUrEc5zc9MxDWQqT2++cunleurJR7L78PRd9/gZgnri4kIt7Y7Ut/2l7wHFO/XJz36qzl65UFevXq4nHn2U0dGXregPiQyhsIUNPIA2MXfT7TU0fbgWwLMbxU6gJV156YUq3/mAPncRVmrTDCekd6swQsF+pT+zCiPRQCP5EHBMRrRWhovhndU6fWiy/sd//A8ZOMbBR9PUdU2L9KEJiITx13hMEmlhB10f1zO/+BSHPktniW//N9yv//FDxBNJeW0+AA/EFgH43DeFIoXiZVsL6ODEAVZXYc/c0EPSWW1LiSBBModJaZivsboBzhGyMZkNs3gZskkvn30FWIHgQzZZmBQfzYEyc29Y4GxxUSd13PvjpYUHBTx1aOVZ+IzrBUIkMZHqEbqEI2FzMhE+8RBOGDgdpBrsa6cyMzQD0TjrrXYkUS6vrtU//+3frj/59KP1wsXl2tibhJA7k0HhR17lgCWFCYSR+mP6KBCASZwjIdqVkTPeZ0difZZm0eRWFmGw4XrPO99Z78V/5A//sBaW1+rywlJdvL5QY3NHUflnGDWAGqY9NA6xLl+tM09A+JueZLwBMi2b0Rk4FBqeH+ihX9HMGGHvuvvm+s/+3k/VMKPkoc2q22ZO1ovPn6G92xkdN9ZWY2I4tzQxNUk9mC+Xr9ett91J2zAVrjoJibAYm6inn34KjeBanTp5smYOzeaEajocJpaZHPE85Wg5E9hkzlyNr5S70qTQ8dxExsNsntpF6GggKD/dFHfx4nmq20MoINAgh+vz19BcN+rZF54pRF5dWlmvX/3In9ZZtN5DR07XbXfeW88/81QtMsrvpB/oG2ulv9UKMw/DgBVzGZyMzRyLUJjf2K7jJ07XkcOH6pE//RNw5gdaB2tLnoEOBjBHfMkr/BW6DFIDm/ig56IhONiNDsITWyt1+vBU/c//0z9CAxnK/Juat7Qqzb96kJIk9p0DFC5M3rnGR9aNl1FII232/NrCADVPnfu+H/nxH4SOZ92kY1FW7M4nSLQxAGaAakdGbMUeXqJNWj2NyQQK3kHeSTkraJN1hKleq3JRRp+Gx6h+meQQJgDMyxiWi482wJ/jb4C28TKJV3sdhlBbGI7K6HPbqaU6fwOWhkRTgEnSULBlwFBhRLxwqLAJr/ZsruSN59mNPrFz9YTRlKxfxzRBbXVia8IJN7yEo0AUwiYYBrMS89BjT9aZKwt1fQ08opoi+oGJsSPNQjhyBbLAFQFgexIiMrgoqXXiIXk6L26og1bmXltVuXTl6vU6f/FcEr31LW+oU8eP1iYj9+Lly1m6HWKEs8WTNGZj6WqtLFwFnWgeiMHBjhl0njsw4OSeH0ijPj9+ury+XG9725vq/rvvJu9yHZ+bqx3MgL3NtZqYdA4ITQEzyQnnUeeQYAyJ2O8LuH3ZQ3lHEEStF/fqyuVrCFPoachRFMajNgWyx6M7EHgGpacbKaxXl1drYwOTw3j7TuaQWchvv4kFR3l50Q1Hly5ciLKztX4Nc+R6DQLXMCbOE5fm65/9qz+qa5jCfu/AQ03Pn3upNkFelpspxy3EaszSUeMzsAMMg/RdJAz5fLFq1J2TpH35mWfbsfHQQOg1n6/33Aszy0/QhX0LfTjo0nTaT5yCR1p34ONZ/Ptdi2//9m/N8ex7lie9oXE49+GSM8njGxMqXCg24c23sHbt4+VBzdvUTUAGtzTLdPLAAffj/+FPfD+McyLqbogRRwY70m21Qp+xtOWNP2iDKDSizkR6tbi8rwCCU7Fh/GSXG2Gq5RKD4e3AFUdl6rUCXI8ghYU1O/qat29EvHnJJzHlQAi8x6xl4tMygTvyJXVYvx1L+0BcDogVOUGM+dsI3+ywBp/kZf5WThevfWZdFKrwsu4+Pm0HVkde4RZJdsq16/P16JNP1+X5lbqKLwgIIBpvU7fahq7h1jLaQ8NE/+xPd58LPweiFGq2PzRCH3rq0sULZ2PrfvmXvyP7++eBQ/z4nsEkKrrCo7bXMQMu1vrSdXJuwYAiTDKVQSVEGbwxBq0ELFR07PvZycl64/0PICZwntuwviq2EALuL5DwhjMHkT0FtGW7s2nTDDhUmnQjnBOuzne4R0HzanRiAi0SJhD/9Jf9kY1N4NsVHg8ycRXpGlqG2pGTp+0FJfFlnzD2g8+lRfd87GR1QE1jZBCP5jQ0MVVbmE6/8Ju/V2evLWAKtcnu3paXUdJ2wbRDwEVo3FvDaI904VKh/T91+AjxQ3Xx7PnaAuej4MV+1flGqOU1zvE2HETe5qXF9LNla6pLctC4G8sOz07WN33TN1AfA4cTuQw6akVqnJmnUkOif2RwBzyhE8ysZgT65g5qCv1949nmW5D3rxYIH/qJ76Qj73CCxw51L0KW3KwUoLTzMkkmMIQLTAQNBSpEMhrj0zGEpelce5taBgszOcmBtuG9TCQOBEdGF7Ym1Xgm1DAZz5hMxnD1WfXJMvRrm5s5Isp3LfplyiUI1L30i6jqflZ8EQYwzM+Le+SXp/T6GfZl/Ar5fd4AnnXKdSJ1kzpyBLZLpD734fgIDuB2fqEJGT33ELtt8xSefpupgsP2u6vOj5MsoR1cubaEQJhIo6OdgEPbryy01RHookBkUO4rXcNNnJlIlMeOaBUKUUm5pk+IckR2wvc4KvlrHrg/ezsu+qryzAzpaMf6Yq1eO8dVc0HG0jfC0k6XTPJarf1APTnXAfV8aX6pbj5+ombRAAZdzVlbBg6ImcwKWpnRsy0CCzjIKT4QumaSc+6+CZhdsNCFk7OBc2OdEddvVrT5IleP2h4QDBYa5/ca1P6mXerm/tq1K2gMK9yjklu+E5H2L5rQwsK1mkAAmP/lMy/WUUZcPw3vPMoCKv7vf/yTtYSpgMUuNBJqE+KhsqA2OJZChVmXPRvwhSbAIOUoUCdnDtf6OrQHjANoi+ItK0DA7xKjgsai0lfBKb3Shyt8CE/Xd/ea2e7QnZ0ar6/72q8JXa9Kt9Iv9OzGM98a9ah+Jwv7szksK2VDM5aT/u/8wWfv22CrMJHXhcN4+k04evfv/8APf93O1tbr2zq4TUWKQwQW4nsHqsKqyJkboCB3n0VoEO5uvKzbo87knkqyOYj0ERwAIG1HAEJcYSJ+vGaEZxSTmVxacbRUGBjuK7Rt34GjchuNXfHYgiDdh+D+BBHihNFmvHsceDYvhaP4OqbldJ9N8qwTtxEhgkCAeLL5SYRTzupmC1/j6r1rvy75mN59Er7gtUG4z5bVhAGCwHYoDIRPWICr3bfZfHdYvszo8djTz0A0aAvLEC0E1T6qopqrwLMsfvAKiYTknjBuGoGa3meccf6B4xCbAoE25jaMa0InrZoQPX/+HIS1XsdgYAXV+UsXamp2hvi9Wpm/XBsLl2MuxNQiR9v1J2SOWvadtUgLmksw68Bora2ggbx8tk4eOlT33X5zba3OQyfE015XWDKfwAASGKG09KMTn5ZDY/XSjhB66I4rGcsIBZlaxm0rBBKv2o8vppEW2kiLaK87VWdnp+ryxUvZwt2v/Pji3NLSfOYxJifH6ujJI/XimRdqemqypmfnan59q5ZQIj7x2UdqBYG/zSgOK9M+mEWmgRnTWnDY3mtpuPfqpGlGbASlzJ8NQyNjtQodtWVDmV0eEXeUoVnIc7u3fOeaeKAue1Cm6Ho7cdYTXkNLmwX2f+8bvn6fth1c1EBfPWnYM3gvXFwWlt96ZztaGurqaEPyaDTS528C4xUC4Yd++Ee+bmhg963ZTAGIvrzRIz8qFFcoH43GD1bwTHxm+mV82pZlOL1zBRTuvIGV9JODApm96modahiMAr2EShleJUjyBFkSko3AqxU4Mof5uG+mAQ0KkiXY5oXUM+ez54EOU9WNZgGyQ5Ve7SwRlnsnpZpZ4PKRTLpFuWoDG4wiagRZbkUIGN5MBoQOo5BhGwgTvdI6r2aDn958yHIr5TrKPvv8c/XUsy/k+4Ke8Luzq01NnJQnTu2crmOybTkYsBf6TvO33cdRvmHkaGn4V/BKwCaNmUUFhqX3aeP8tat14eLFzGfIqApuTyhaRSBsYy6Ivdin4olSRK8ffsneEL2MIiPAQEND4xDPSF25eqmOY3q85Y0P1MY66jf1T00fSj/7QlP6k/IUCk7SKZQyBwS+XGWQhiYmnJ/Y5eoLcmOM7AsoGjt5V0LTTpPBJcRB8nnWgvSX/Qk8T01N1E03na4FzI0nHnsMlb3Fq1GMoh243XpseiJC+gKCY3B8unbHpuszjz9Tn33i6dpEuO0OuZkKfCmgQeQAQq0xj0JW3EnH7pUxjAvayOjENG3zE3HjoRGX6LMrNPjmn7ROpPYvXfGTsNCcwoCrdJs406Ru+1LtAOEHrudmJusbvv7r23yKkoh8DrI64chcRFwPL1ikz/egv2auO9/XBICuN+9fLQgCFnDIf0K37/7mT/7E2yYnRh9UzfINrUmIhufsTnMtOevvZPLqtk/HXnoKpLlWjG0P0rVX7TzfechuQeMgEqCEWDoEd0QcaYwXqL5RNlrNwc6xuSYnJdEiznzey/AQJrAkj+GJE69cO6QrRMzXj3RZDyZ/xJvl4hUE3mduwfqIM40MrcDZT9+V3Y8A+eoz3m28viyVPRPav75vwaiRE6ck8KlpRqmpevpZBMLzz2dl4drSOphjVELQtBbjuLHdAcawfbw0l7tEtXgv8FKu4lSB2oJboL/C551FCrs6n7sDFWrTqOUKbTcQrV6/XDsICfvD0d02uhPUo90wXnkGfyFg6tBuBnZXHRSwCh337L/jy95Cut0c7uFbsPaP29ktyyU/m2L2FV+JBoYxYKMH0QzGgM0NXGihvtCGnaw5uji/wCi/GDvZV9E311fzZej0DnTk3hLnA7Sf1TJOqflQ7jNPPxXCnpmZrtlDM9mW7F6AEfpiHnNtcPpofe6Z5+vXP/IHtYD6uDvirkvbQt/SfhGdfSfA73hJ8ySK1ucIQmlobKJpBX62P8fJQzsOPtn5R3szoKUsB6NGc4YnTLpO53QDGbc8JE9bgRiA34ZrDiF26viRmAwbHswbgRXwcP2vgyhYfAWdtPue6b0af9AHvhYb7wRsG7TbpOy++09+6iffPD42/HXjGDETSPixMU0DVBiXgPAeH+W98X46yw1AN+IQFGoH1NU2AtnMXr1rbBX1T0QICGFKeNVKJ2Ykan2aE8BJQm9kArHz5kxTfPaPa9JSZrPbbA4ZzYyPYDF9wnJDHgvmsddeDBdBpI8Ep+Ma4RMf4QeTS6QhTCeIWpxEl0nJXN2U5D2+tyHxxrUXqUbryWeeqedffhkNYbiue97+3nDMC4uTLFrXtB/DmmvQ6xKURNx1bRDW3NiZxu//tqvO9xV8akRpPtRP1FvbOgVhK8QXnZyzf4ATiofAhQgCFJ8K0w63IbyMlAiFbsRUw7s+f6VmZ6bqttvvQCCo8vvC0GzUZud6ckZmeg/FYH09Lxh5rNhhGHZoRMrYRqMgBUWqobgdeZb8lxjRX3z5xexc9JV38w8zEI1If5150L8F6QY5TQ5fwFtwcxYmx7jvE1D6MlrDBkh44dpyffiTD9WH//QzdR1hsDM6VRtZ7rP/gY/22PeZywIHagWgFpQRJ+MhENQIfNtUzSlmRnCj4BU6yiFPS9twpxBu/WS86fWG2S9NCNhBas+hXyqcnhqrabSmW06fqPe/78GYru6GNGHrTbMfZOwvdj3P6HpB0LteUzgY7tWwVwiEv/N3/ub94Pqb6ROYW6KnAxAIbS5AldSZea4k8tCFUa5qC6o4CoV+u+8YTKH95z7/cU0EOi6V2yABESm4AKyKC1JcxnE0yV8a2hAV4scZJhzCn/5LdINNxjVvEwxtfiPn7ZEIIwQianMYLgu1dxSUtiKM7iJN4gjLUlPqcf6DdDS2fS+w1Ze0tFWIvKeAIDfzBxC+amkmetCOHP39GpOjsX35KOrsS2fPxWRYWMHEwC53vsQy0smMYiEOyrV8nehpPwFh/14HJCQVBh4M7zLlsv9jeCOhG51PGyHYLcwcP6Lq5N0yKrqpFAihO5kftbhggGwb9wo+JHC3mysMsvMO2gARMMduPf7Uk/DCaN1377017SqDGhzpFcq+cORr405E+nr6ytJynX3xxTpyeI66YAur8gUomZs8mhhOEvq1pcNHD2cu4NoVzJrNzToyN9tWFew70tOcmBTb0UZbXzz9zLPkO5LDU5wcdkJ5FTh+6cN/VB975MnaQhBsjozXupOJVN4EHv0NfqQBcZZPGKKmK9x9tXp4GC3HdG4mQ0Bsp6/UEgkjnIRpc5tf6ExX0ngfEhZfHf41u3ho4ekX66YMnlXzJ8bgJUyGu++4td71zneW7/S4sUlnFgoIXPpGEilo37fRPhGU3fq9FwA670O3au1cM2nbPQPFDfd3/+OfmBsa2PugTJ9PtTniRwh0ng6IACCBUlqhoVbgZE+/8qAwaC/9NKHgl6E9OlzB4l51JboE1EDDcSMBKBBAVYAVuDCmyKURIRKeM6FJnVlLpSNiJ3fpRULscFDnhKi2QDuRSSFEMASRjUUwoQjI24zasskiU7Y0ISpVqJTpnEJbEjRvH6ZTsCWMeBuReQ3KpoSusyQECApcmeOhhx6ql8+fh0inanF9B3XaTiGC/I7HNDTpvEJiqUu4QjX55ycJ8oNLSHPJbrw3tsUMpuvx3IhCIRJ7npAdRp3tTbdwS/ybJsErZGB+tRyX4eJJD74zr4CXeeLpB5cOrTMMwPXhRx9HbV+ve247XYcPHw44ClvpYkC7FvwolF0pmL9+rc6dO1Onbj5JseAPc0OCVIB6ToWamZiYcLLxyOEcWLK+jCB56WXg3arJabQbzNHtvW3oz3cg1mt1dSUfzz2DJjaGluGn5n2JzpH8oceeqA8/9IVaG52uTZh6cwDG5pqRTgYTO/S/aITAGn0Ba4SBo74DFvdN+0OCgSMFZHBqWoSBrzCTIHqxZUandfBLoa0Pco+PMOAng5h9Aq6o3mTwDbwyuFtvev0D+WDL8upGBpA2kApj15//Gi/fHnzW9VddwiOfDsa351cIhJ/6yf/gGAzwwz3h+xdqiyeDhaRhPkFspNF2baMsnnjtPXHs2XCmV53T22mORq45u5V1gg7LOQdhehLiLKu7JayvM5By1zNrxrDGK9wqLIxNOIHpIDuCPEpuJ7Vaw0kkrAoUAIyqSUcH/nRKn667T6nWYbeS1Wfq1LxpUtWRH5ga1WdkVdCZSJgb/lSBITrg+NwjD9dL56/U8PhMLa/55RzLaOXDJaTEcRGnoYy+LGDq6+5+4rocXA0DxhsB+3HtriHUUtoNYRIiOFDQuQSp4Mrkq6IIQtdD4ZSZjgxOIgysLTiiNMvhP4JPvMMMewiTp599up5+4om68/Y76zgj/DZM6sdZhxHC4xSzt+lReivZybe2soSqv1pHjhyiDJDRtS9tiWBzPX6TOJgeUFwlcNXpsSefzL6O2blD0NVY9jBsbqzmgNXrhB8+frzWKG780NFap52fe+a5+rXf+/06t7oX7cAVHkt3NLcR6Wv/gweApC2+2jwoHkizB7MrADy7ILa8YbbX/NJv5zNf0HnxIo69F3+W3frCa/tt9NZw2bjNQVhTbhSNYafe8NrX1Jve8Pp8fSnl8gcyyNPlpYzg3rLsIq/SnWkhn1avdersp5ZPUyjmifGE288RSvhXCIQf+pEfGd3YWPmQa5yem+h5B66B+qzPS0xI4vX1tYRrHzqr7mi7sYUUY6TR+ylrfTtAdSez746eqtCb5qPsdnaik4/O0HsSr4QpU8tojrwQAy0UQSLAFvo8QmNk5K4b82uTVfH1IVAbz58z3QqE2ISUwxhOHQ3xrgBwyVWkbqvuO5stl1puENeQqcbhc+YLNEeiGjLyweyqiXaJne8usnyWHEQrGBUMqodOTn7u4S/UmQvzNTIx3SQ+ZTpxmY6zDRId+G6KoeGtzkBAutbZ/Nqp/nHr5FrmdnWdADVBw4vORJS4TxQSPGUHoaQkWK8esWs6RziJW7IwIo48ChAhSRBEa/vwahdqYtaYCVvyes6h30eQ6N7x9rfXHoy6t7HiFGoN7NLnm6jvCARPkAaF4GI58k+b33pdYVE4uA17d2u9dki/vOh5GYu16ioO5a6izl9dXq0//tRDtbyOGYE2srhwrc6jHbz2TW+pySMn6nc+/if16Evn6hOPPVm/98lP1yXMtJ3xQxEGQM6fbUrrwpAxBxSGtAHgG04AUCGgQHDlaoc07TPqxjVBkfR49TzzpBxxEToT9Y3RrMlOCyN3PvWKUfoxJ1vxgB6Vzx2MQz+vf+Deet3r7s95IGppbbI9xYRmg7jU4uARlg+tSlcyeGK6AbQXSmZzELIsBwTp0OyZwyPuFQLhQx/6ifXhwc3/xAFL5rvhBd4m0fXkiicgdCZRcq+asp+Gq53dRl6lj/GYHCTIPeHa/s4tZO4B784r5xvanERvjpiHcgAciZJZaatsy5/NHOjrFOZMNDmUtBZmTsM5A/7pM9W/TmhI0Fx75lZ7SQcZDwHo+3tVR+P6ML3Puj5PfNJKZr0pobkBfBCE/fbwFx6rcxdhlJGJ7GfY3N7D0wYJRojJ07/l5uvbZGzhZrau/N5wPktyEpF3zQtTC/dXcgshJOKGz7O3jsLGW5eItB12atpHS0zLfcjWaO5TqtG0LURp/kS3OAWZZ1WePX8uX14+ddOpDCyrDAirdOMizLyAdrSJfb89NV0DU2hMChXw4peYPQtD9RyKQHjsZgJ2fXuolrcH64mXL9QfffaReuLcxfrEo0/UJ77wBEx/Bh17rCb9ytLpW2vy+On6Z7/5u/UvPvJH9dTZC/XUuUu1tAOMaGYuLzYGtTFdu22fg0z6Fw+duLNyf3IYZhdHDjKheRkt6dQuG/skLkgQZ0FG7uPEZwK+2CVPnJjDWQ904LdKJjAb3vqm19W999xdbryzDn1zDffRXiH8du+AKXytTM17eUCzqt8uoB7rfXul3HBoDhqgyfH5GG1yH3CLV5/bkg+7RxK0Sg6qwZSRhofsCJOIekZRIjVCscEgb9fJFe/N3wjcSZl+P0HCbGDKMq2N6EYdvGq4zLK95R4AByQ1kl1GXdPtMKi6canlSWPSobCVZclkXac2vmoMnHva08PaI9E4neHm3ZZhcb1N1oebLm3EtXY3LcQOcJwgxAajjyCkxlRzt+t//4Vfrs888lSNTs/lYJil9e149yy0U6fdL7dT737PezJj/uk/+ZPk9zg48S0O4lpDgp02f8G162zvRei++m181q8VkBZimkYUff6YKKbtvLA3s+VGeTliP67Ds/gib6vfJK08/zMxNbBVg4zuvgT1ujturTtPn6hRUNuEMKo4Ath+WkOrXETFP/fSCzU3OV0//L3fW2+4597aXlmtAbS11ZW1uoo29cL5S/Unn/5Mff6pp+uyJ2m5MgXB28otiHsC7eNNd99ZN998cz37wkv11PMv1cTMYcyGgdpEuOxgVoSZMnq0vhaDMmCeCGssaRh4SWDHfAZlhE/zcJZDPgRI27tAKPkjaIyWqbtyTZ96eerp5aDr6a7RIFfpCI15bnq8Ts6N14/9wPfUu9/15TlVzAOGfLuyLzXlQQtqFvaJtYhfy1S4ZYBJe8ET+DKbOaVX4wucbe+0r2S1Zssbcvur3NK1l56nSXd0jylEZ0Xx3lOo8ABWa8x+vAAR3sUlMwFR2Y0gpQJBBIf5AEL6TloRmYxm8tIJjDzYdpBKvmxO6kwVkzqhqOmS3YGq/SDCk3eNM0y6Rn9oqhH5rVth5BeCFS69EOhdz/QNXk2KXiiYtwmFJgTafetMYCeNZKVA8EGTQsz4Uo5bp3/m5/5ZPfzEczU0MUtXDCMMtmp+ZSPtohL4C4mNuXVowmWt8ZpfWAjhpY7ATgWUGxxZl5cwZBMmBuwz9wFm3f+EOc9ClHBV8haYuKQPtK2MxFnmfl1eracJhF5jbIKgXdvoZCrwsr3OPZoC7dHvYWaqwEZomkach6HIS9u16PcwGx+4/Y76pq/5mrrz5E21dOVqPffsc/Xoy2fqmTPnwBVCYmKytsQJfs0tzbQjE6KYFWMeCQ+e8oqxI/7YRA2MTna7EBEK1N2fFSrwHSXzD1a8cCUiQd1P2pMfaMZr4CfO/s9mN+mJe2nBQS44FDGk6WrCGY7vcEmLu6tFWicpTUp80kEHU6MDderwZP3tv/Hj9YbXP1ALmEfraJSDQ00gJL0uRbWBwpIUApq9asZuzBI2J3TVXu03abid2wF+MEn2qn2uIMVRv2ZgX/S+u3rxhU9RI8ZfA9xfGxP1REQGGvw+UDbEa546YEWQREmgkOLCRDyqBZg0qjsd15AiUOZphZiuVWPaZEo+2JenToikXrUA5wPa0p4d5vbYTYjZq99zcOnH48M3fV+djP0LTJnwoT2aDDoRoxehln1DADT1v4fNdvTe9NYtgo3V3JE53WUHaBDMQI0iEPze4D/52Z+vx589i0Boquv88jpEvg4s4MJ6fMtQZiW/E5eNYFNhmCYIAYYIAp0wiYggVSYPBlJGg9Uw+iwCwbLEl/d44IY9c9/qaURhPjEeARBveV6NtLwOF/xJOk0QJGMri/vgzFKdAwKXg/SDwiB1GmeGpBNX9l37NJxvk+4iOHxRatrlz3W/8LxXGxD0Ht7ROLY6I7H7963Y07Csd3drOfMTDQ4cZQ97tNr4dG1gamRuBMGQ18pbgsDZBIGjJTfUz08X6+1BzFhLrwVzT/mG67PsaFnc9zRiCW2exsQdA3QuofZpl9a8KVP6I0geG0W4nZqbqL/1H/xovf1tb8JsWo2G4CaxCGHT93VFG2yQu4rjHJ4mNwgB5ZgD0Hf7ulkziXqa9qqJqyMmVwWK8L3CPfvcUx+l4Q92j0KcSwAIJO1igQm3ISG6bgTwn6uFyzDuQsuIEmRKKP39DTMjewlSAuUeKN8a2r3eTmgCwQCrND1VxClcvFUQuDNN5ldYyHBYGBEIW9y77TiTKcKdfA0ZOuG2XuHejnZhCgVhY37jRfDBe6+mVRsJWdBhrpzINO76m5yeReVbrP/1f/vZeuqFCzEZ/CDHAqrw/NI6MNEKygt5yXAKFJ7C5/z5TyWBz+sXCQSdk7HkSzzlSDTJQ2LNkZSBE1adPLlfNs7RvIW0sAgBicY460m5sgTP+IaXVkcIlKth6Us1I6MVlLbJcGEjowyeN4ZJMwQdQJ7ZOemEr/NIlueStRPNebV5ZLDWKcOXzLJrkvQZxWh3zCT7Gs1iZ2eNwQJNJHikGH5cQRibnKVsdyraH5RLuMxoORTZGqO46jMZ4D/taANVEtiK0HZj/i6/dGI6n7g2pOYpcbnm1/SvdsR1fRQNg6s4Fq0WP7y3WcdnRur7v/s76pu+8etqAU0S8Ro6Th6L71zbCQxswiMdgjvpKO99BNZG461N1tsGUNUzQqmviYOU4XNyHHB//JnP/ZOh4eEPet8X1JxAt4ze++C9RJlrwmmQ6Y0OOmwwKCdMjcDarDKdajr/JQyu6Sdc4rp7O1jEORnpiC1ComLzb3WpMc94AjUfZHZVUTWDmBMwXAQJBCXLmr8XJnZcjyS9RG2bo3HYO7heQzDMq3AY57OTkcFR2saIBXHmhCMqcEXFZaumISzXz/2zX6lnXrpQYzOujQ/U8sZOXVtcCZwU3AjciVLraxzbHHEBuL/vXR9ukAztczjR+/7ZyNaOg3nteF1CCG+DGGTf5TE2owXleN9I28AuTZxXPPC2xy4tnafqrlaTnakpExiA0RyZ0uBulHR+qnENnEkATtLZdzldyoTgUTpQuLfuVdCQjjY7LAypRYEvBcL2NkKBUdUzFpw/SX/SJxNTh2oE/G/6ctYeJiLEL27T75ZCuf38gA8+21p938zWtw5GMl0zHfyDoFt7hId4JyPTHdZt/pSj64j5SzkrSXmIK65++j0TvTvrdWRisP69r3lf/fhf/aFoCO5D0OwVF3qdg0M0LNrk5LnB2V+Dd5I+K2zkEa/C1bJRn3XS6W1wRiCkUCClPzps3HB/8fv+6gc2twfesamaDX3qJeCN7fbsvXGuo3ty8BadtEXhbnd16cp5cscGvXu9fR88O9tQd5w2055326dM6rp30gKYXz3WJOiZN+mAUiS3tHZgY7wQh3EJM68z9s1skCDBAZoBI4ujb9IKHx0lRoLNRhS9E1k6EbXmXn8krYzeh+t87gWkmoH3vdBwd+LC/HzCfF/djs57DW55RkvwFe2HH300pxYNj2HXUqyCylerU0M6q7XIe2Fu7eS/UemXcISb2eikIb+XJO/hltgoK/H91bbbNu6T1iteIZQ6DWxEkzxcgiuK7NHRSKuvnFQQXhjMZ8q2zxJndsr1RKMswzkBxlXdzEEAaqbv6HVMLUf0/fVxYJP5R4fHAYtwvPPcDAuUFwMkZl/OvVAYhqjVN4SB8gMrP4QPjXQHlBAvPTqqx6W9wE0aaSa2f9ov0JiR3X17mauVn7zGd3TAQ8MJg4SM1ea5gCHp8JbtH/ev9qElPA8NHLzkZJxvnfphIj9Y9Ofe+95sAZBXglacg6QDUgYuBGeWy9VQU7YbBTWDG3yas8Lm9vncCys+e4PweRFxWHjQTEZd3XmV+/bv/ZG3bWzvfmVeL85bfu0MgPa6sap0G3V9+ypvB8p8eqD1gxlhbu4NM65teGkEGIZPejutMbQIFoGZpOmevW+vkjbEGm76pgFYpyN2mw8Io6duSbSl1UwQGX1n2tqMulxJFoKxjJ6hdZHsnY9Ka76EQ3SGkVftQH9QMPhsvO86eFaEEKgNeRS7M+qj2LLC/dDnHo6kV0Dafl+rbq9QAww+TbXCMA54ILgLaS7Pr3J9miTjob/qLNByc5uIFoYPIXYM0a54rymLMFxGvS6fA7zF2m59q5ZyuPHesFa24XoZ1XBwCOeHUGV6J7IsnowmzzyPpB48QqyQI6nIwpXBZwz8DcucFgZthXljGlIIfeSadCYok4tw2uuIbX+Yx+4dHJ2o4RH6wHgBJn0YPGVxz5/FC3gbcOxb0+CByXiBzT4Ly7Uttqtre8qzMbiGbUsyj3B19114c5QlYJZjuRIjCHaEt/jgbNc3O7dqenyk3vMV7yZQHpLGu/60mP2+FZdNwNhfwmg6B0SdxUvrlhu65Srcdjdob8IAPDqfkI/pJNcBR+IzbZdg81YStc9CuZfY/VahO/383FY+QKq9ospE5ztOK/UDDultrPkFxkp99dkjs8enJlHnYBoZiauvvbpHvc2CtvV/v404hoSfoFPzPUlG13HuR0f85sFY9sdLChJStjcDZpBt19DidGqHABETwsanY20PlGCH+C39hnEQxZ/7ykOUdKrbrXvGF/HbSGIls66X0uLC49Nsn7A4ynnmQ5ZEUWm166RfYXCDlxQYwhYWcjTvfXvOTa7iDzTCDB3VhgmbP0gc3khg5ImHqPS032cFbsMFzwlrZTVnPnwrKWWHwXHBmeFST/KDy64sUSiT5J0HYe3qTFuoMycjMzLnLMGh0bzU5XsckCF/xNEeW+07J0PE0dspRy3ANE4EopTWJgChkML4MDoxwiqec2TZEBrEoMezjQUO3zeQZnxXxc1rSNvaWlsnjSMlfaOm4QeErQ2YfLbOwGx/CD/eicsMSsRmE5L3NNi2RzBwlUltr1pN6hJ2+wQg21WTxsHE9xCcQ0kEeUNkhCkKuefZNmWOIl0DPUFr/NQysPtqfT5ruLdZY5gSQ9trNYCnYdm4pcnmm8fSl+XaVwpXj63zaD/5wkNppWFfxvNtZc/nGCcs7xwRNk4av0w9Fvp9lRsY3DvjXnM3+cTD7NnwQ0o3zsRmxE5rH+rkHt8mjgCKhlmhn1Tz1CWZGxQmfU6zgTE84NK31/qPVmb3Il5GE0lKsrxFCKFIMlEhCWvqpKZHuyq93TvuV3HTQK7ugfeDs6MTEAuCh4QgGrRLvbj2S2eGuYzj1iYpFDrvc1u5oDNplzPay659r6wExnQe4Qe9QsXPsvuCk3VYnahpFTapLSyqaap3bhe2fDfAGC5Iuo7kubFbOjgD67+rMy0+Zeol2i5/H/ZqF9woDro647x291BpXtjpYTUtfWM/SXjeh0EM78poAqb1n1+xdkIvZqL3u+SRKRtfUI5EyB/xvTCQQR35tylHjLoyEQ2yB6/Di3ncwOTLV7570Y5nl+i5AheJagd6cwXHD+06kLSvesnADeZ0UUzU1gIFoMUDHp66k6yrOxzb2htvWjL215RAuD6t58rlld6avsR9aMQa4S+zqRFfX/SrYut14shczaEtHJmdrMOHpuvIzHTNzU7X7MxkzUxP5itRDqrSV4Q1BUYDsp/gxwxmqUZh6pvJHmkAvyA0RsFHjy9BsAde4X7kP/ybkxNj4z+Ws+1gKifO+hHSzovtYZxMD/Lz4hKVqzWo9HkIqerP/oSSkhEn4/STfm5lljG2YTA37WzBdDleCy5qDLNRHmeWZ/I4mZK9BubFazuqastz8C4mimk0bSiPq2EyuyjwospkfpnQMp0o7CV+BIZM7R+JpaMQAg95+04Bly3JjCgSBM50dmYQ3RGevdjIwFq5krYdijme9rpT8driGrAZzuhHh69vKgRDDQ1SpVGcpeC6evpH7/dvX+3As4TYZdp3SW8RjvKBsYUmqU+GdYn62Hbf6mphpmv3vbrbhFeCu58uXnQQ7wSVXNRGU67gQpniAbUS3e42jEpZakoZrWVSBFhMtaC54VdGbAJGx9Xy9h3lBneN+VI1fR01mofWv0I6kHMasxXZ/Pwbbh9JJz0Tpxy8aVoYhRy8D5O1e8sMBny2fT5RrmEHfVxXRmP6L3a2KK0KaCCOdBq3fifkrW96fb3ugftDs7Yhn8Fj0PNdoPbVKg+xbVvoFdwKxBxMK+4osp8Ut8y8awPO8xKZ/CQfhicMawNi4DjoPv3E2WNEXpZ5wygktDG63MvwCgfh7uJNd6P1LZ1hVux5+b1QCGA4GSsdwp+IVO32znBrCqFwFfFWHTsLr+rXd6jqfDqHPL2dH/VfBrdswoNesrbNTDQcEUJVIVAKS/mBlTyWZyOSz7LIp4bz6na1NtjBwtc6WngkCk0QW5BWWB5ljWEe+V3Ln/m5n69nz1yupQ2EE1yzulW1tLaJOkw6Os2lIrgk9WXCTyfwERIJzH2Hyu65v+WmUz2znHUjot1yTVwfJsxeOxciNLYPBxbLjEBPeQY3DTA74DANXUnwXnMpm58ArMFh6t2sIAw4u08eVwpITfG72Wfg/oSd9SWePRhF1XaSxOIfrxZInRKyczk75Ikgpo5mDnZV4KxPGIxD7wAEehhVunZdikQb3WagoZxiFJw7fry2R6aznt8mVO1/tJa+TNuOM8o+Sd8CDy0ykn9ZtHctXuc19Ew5QEgBCd53hu6XHXyKo/bcO/s0u0G9sY+BeWh3C1zt1Hd/x1+ov/YjP1BL81cRtmpawAJesqqB+mLdEXyU03hWnDS4soQtHkPTxsknRAYO6aGHo/V1duR2Ia9wH/nkF7ZI44AfRum1A5FFUV0mFb3GEPvI4U/m6jtOZGzubLUwKozt3SFE4AIoru0GFMjGiO2nNSojW3tMGf31Rr2WBaPjc9AKcc5zqNUo0Zvg6QgzcFmmqxvpPkvLbyRqV75O2FJ+mmI9NzpWZ/oILsKCG/KKj+DLdFyJiDS/Oj9f/9v//vP1/LlrtbC6WWs0dxUDeXUTmE0H7P9/FwgdjAnr2+F9uyFMbzGNsRuJmaSVd2N+xq8jtfMINP3Ml7iuLFnfsBEJN5PMmFN4tPsQ+hj9ObABw26uMLAwcqNB+bm/nZ1GoE1IowFCE2poahwSakw4vJA7MAiy+N/WjKOenCegva5tvadA8IU5BK7CjXRjs7M1dvhUliAdflw1yCqUGhv4sNxgBdi37EmZI/iUTkQMgHjv1WTpY+Ftvm//q90NvOShefMecKL+hkCgNugA1q/t9eV6y+vuq//2v/77CLr1nOfZH5SiKeCkfzQD6LnnzcDbCwppilDnabpWtLzgT2rV6wwP9smj9vZF7oM/+GPfD2xzIQAqCOJRL3KKMNJdtV4VfYNOk+FzvqBzAUg1VX0/B97vFtQU0DXpRKUgozFSgvOsE1z6O0zbdhN6xUugxtsRNqy7ShrmCe/wrOrpun8mUkCWzMgP/82GynILdama5svWjmx5dhIGc0f7q4Ol7eoSoY6KTjKSxrSdzy5LrhlBRSvZKI0/O1bkGtziNLF8O/Thhx/JZqQtCN+zGV2NcfWmdVNakjyBwfZYfuIaExKQi/W82iVP6mv3KaJLnwcB9LG7b3FdmK6PS9iBeHxuW9GJC8Fx6zV9ajra0t6iNE2La8ulePN0XhxKcIOhhTYgDDjxaGja7LN9yx/xHsTTiFaaoVbypzxQkjkM+jp1W5fhQgYcmgwOCE2wKGgdMCjPo89Gxwhvq2BOIlonhaU/RZPlZOXCe+puPdNw4ktNxuuTz97wOS6Zv4RvyMtT8vX47VyiG9wBLPjlD77yhUC/K/He97yrThw/lrMdbqyEWIbw8Wc2ycQ2mZ8orwZ6bRpwq9NJTQVreA1hSKpQmMmTLqle5Y4dPnLm6JHDdWRurmamp7KE5vl1WZZo1B+7XSHgm1g5vRjvNYKBTtDWj1BQQGy4YQRJr52YKvUyqOXJnNo8zoR6NqFflNY+mszVMGecnfmVOJxQdAJp2AkivCrn0JAzztqhI0FY1oPxIk1m70fHdAY1S8gCxCBQeaOSwLbDkBFLdYznxOGH+pH7gLezvEq6I6Q1nWX4jn/GH9pNokh9D6pNuOWDP+HQflMdliGaE6ov7RrEX9qlPV1H30hmFx90RnwJb76OuOIT3rmuTEuSGXwOY3R5JDLnZfYZpQsPLHoQ2AsB+7rByR3tVVC4xZbI5LGMLAdafvcXR3RonLpC3CnL8L5cXUutAIHlo41k8jEjJmVLX2kbHg7wxSE//OqAkKVD2wJMbZm71dfAsg7z+wDswk369Jf5QouksT7w0HsSfwn/7+4sId7mKtCoe3l1tT77+Yeps63mpN6koWzalz073PdejUc446F96V/fmB586U0mnrgKtmEOTeJZbH2RGxsdudA2LbihAUEw6gxuMx1U31o7m/qWvrRUpT5i1zMO1mjEOt4jr1TjndATYTa0R5z3agBObGSGHvXHl5ZyRDvQa985gZLXUBEAmekWAa1W8jtquBW5SX+9JWeDShDgMVct3joa8doGvBwP08ZWI09OfQKBqlY5Yo20es/9k6H9Rl88w79X1TlEVK7Oiavi+ULPHmoqDYH4NmvQHWQKDjQkoVHY5JPnCAa6ANibii/BNdeYpnd20v9vXMPXQZ+ie9+H74c1onmlI16cyVyB2Wt3n7guTTyO7BKX5bTWNhfVlrAcLkv+HM1mnhCz6Vr+3L8ChL5sPHVGwHNv/4vP5jW/uKY4hZapG9P7pynkF6Z2GbQU/hFOKacxvt7VjIzAcQ2W3glO8JKbFhuN5oDv4b7h+fk/4PZTA4sapLhz+/vDjzzahBbPFpk9OLSnDWw22Ah9w2P/ol82b+17nqH3CC8SN25JVf6mPQ72fetf4TALLngQ54broPitdY+21h4xEwwDw40zqk9h/02NNT/t1eU/GBf2hVGabzP729g/aBKe8Lu2Gr+Wz4VTh2YIgkQ+ueEBOMJCAUEny+z2cFxrtGFhqjw3n+VC0zkyQHxtxlVh5tJUUw9ttILOFZRMjkoMXX0UGGGR/RJ499VPT0zUoanJmkNTOjwzg5+uwy758Dw7OZEPq/oFo8OzxuH9YvChmTpyaDbHaE+7x8Lj5BCoCkv7QRyqyso0jbB6YeC1ed0rCergfevCPu3BPP+HnHmSr7uCnz5MOmuuD9f72OJvpG95Un+fP44yevIyPPcQtf1JuzIpDB5ARvrTtqbvvedPgvWvH8m5DZPLAwKXe3wrF4egNpdlR1Mg3LzZouu9E5yautCzZmDmPWxQB4Oagm0mGVcZvGuT8TwHPhMEQLwwCdsB37SKV3rb/H/E2aT41Cfz79aTTz2dk6DyBW9oNvVZNrC9Wij1mkG89we8eTMnF4z4CwZ4bL7RIiV/sfsL3/7db9va3PzKzBPAtB5wESSLBxNQAlV0f9qGjrpoEzCfx6RNIBz07t7LDr5xZ5Kd/IDRuLqU2ex2l5wA3D+Q7V+K51lk9KqYSJGQkkLoc20I6CDiQhnEtSUgXPJDVlBZIzbKQWpmmycCKp7RPEueXI0zrflbCaj6/PrtQKCJCeFcghNh0Sj0MLnXMWwG9254huQ4zO+adw6YHRur6amJlP95pPzFRQTilhOtEq1vYCJk7ag0wQ5Ra/AeCKR86va5ayGu74DmvlgImN6w3utenQYncvu8+xUEawec8DR8x3dhujwZIHxdSG7iTe8FmkgfScD2Z9uurNquFpVDaaCZvg+jnutIG+2C/pKo1fYSn76k/gMoEJoWBq7azGa8aS3VFL4oVoVOGgAAoqpJREFUlX6lfCefLX9sajobpdxqb71967IhL/A0mHLt4JJ2w+CtcRStv1FnfJf2oPvikC/tXp1OGvRbldKEn4d721vfWrfccmutoHlLu8GH6YAr/cNVLc42JEY8dLQf2Awjj9qUeeUNNfR8PoHywivwwJcUCN/2l77vrq29vW/Op8tU5+kcK5Qp22jemNTJvyawldgDUU1iEkgIAiigTvZzdVR2a+8EUi7fMnACUFMAosiqAIylcDCdX4f2+DOFhvaeG4/crNRLxuw6I85mekKS6WPSJB/CJhtVmp2YJTLhII/1qDWI7ggn0o4huHw91HcOhMkdW/3GquytoF2SRyYf6bUmFBAUEGCOBOfeOQQ9lG730V5NCd/z11QYRKCu12cefrguLW/V0nrbDu6EjiaNbejsLu7zBHSSQ25wJuqGzt4BQ3eTWXidsWGwZGq+MduBfJ2L0Oi8ePC268mWANfsaO+sX5u/h+GAP1BOc13taY91ayzZv/QjsGhG7W1hWu35rgh1SyfJgPcCLPbb/uy/7eE2vC4Ndkn3hRQ+y47AZboIEVJAqdChTIPJNkA8/SG8w5oVpB9By9uhv3NyMtHDu/Zzoy1ZMEOBsAU3zRNwo348gUnTrp232a9wLSw5jefautH7LrFR4ML+b5HcOw8AbJqxkA/t2atTJ4/VO97xNuDfpCgZ26PrnUgn7TA1cIU4oXPok/KkO3kpZr88RVh4TLq3XPAsT6kpS+uhee5t6Re56ZnZM6on/9/W/gRat+S678PqzvObG93obgDdAEhMDQIQIRIUKRINkhFtiTQV0TQVxhTFxJLsxEvLcbKysqLllZU4kVcUy4oli15RHMqyvDQ4CSXRikXFVoOhJAMkCDbIFtEAQYISMfT43n13Hr57b36//z71fefdft1oDPXdulWnxl279t61azh1HNnXNzfbBtZDEDkIASKV7ksw0RLM5NeXIsXllkBfhJTtJqVQ5vh1mEjh4lHMCZKoVHuSCyQN88WKRT+8seIhoALOD3uurvnhk7I5gGFdIDfCgnR2mn4JTGlo2Uo7TS58TWMplzxdQ8kXgtb8mIrCyXLX2trqRltb38i7B76UpJAQB6u0fX3rSlvfuJKvDy8zTfDDIx65tu1e0y7hShw5LSdSI9QQPITZxdpqPxpJ4HO6IOlhQiiD0RtmumRMM043GPGc8u+JMnBkL5k+mkQoYMRV8OWjhHm/unqY8eS9x4YpRn4LIm1Vzz8gLEYFUvrHffF0IUkDnsnJmxF4+JVxzQUxxcDj9Epr/0YIDDBrrcMcpjM+I2IaM5Rj+sCC13/k8buPNkW6yfRB6EjuoBbdInB/JXOfNOa7bAMG7v3SdxOYZ8Y2ijNHcGHz6PFnmTb4UR2FrVNZB9a6llCcM0AjAMkEHmV8tfWyHhzULWFge+EVyrf9pemazs8qlFZraa8w54srzy3B+F5lret9/W7p6Tofz600Lt6FgLoU9Xmm4qn22WElEKqjCumCL8GUjfSlHPPlwAVuZygZU6YzrARAfW5dwdCRFmREMymCKIK33DSlumHAdzGBBKZAkqAK6fXR2NNMjTwluc88c/9Ie9z2tIRrd/HvHp20neNJ2zs+Jey07ZP3kBHfLaFT2nLK6OLBo+OTi3Zw5Mdj27D3vRA46yRddY6dEbV6RCxpUScQ4X0tOzbDY2eyqbmUx5LFVaLCxENcSEH3shE+rGkL3ffaaf7BlSZMb78SVjgnIYTs6JypwyBAa0dgoIWBlsyfb19k66dg7cJAtCg4pIXe/9M+J2+tS8yEs9pGdrFycs9FadKR52RnP1MXd5SkFdcNcngqIIuj12dfYQTwsr2PKXiH/KSptpneAOL80QY12oLnon3xC1/I1Xp+48KF90yxpSVyLMF7OTHMU66SV8PC7VYNyzs61HinQoB25xwIVZSG66K5td/HPPXsF28tTS5e1J/5tYQMYFHTZaShoWkD/4ohleKlmmlkNjsfn/SRBnZrx9mUjpNCUBFpEmO8WzFpaITpVW88Y2D5nUhcD8jqMnUXYSQrzG6yGkE8K0CtkZzGC7+LnKZJJ1h34oHX9GQtlde6RRp1mpcQHOJQx5gnpAWkc8qjOrwsAaLhqLpFMqvyUsfy2kZ7fvtO+yt//W+0T3zmC+2lHU/Qgde5pQgKP06b6+C6emvVxE+NOIwNsodAzGU/tqDsz4N3iteR6XmDd/NIcpWun62wzuA0YYYYP+QbmeCwmyFvxnoJU9WbMCd3y8BxvHe3zZ0egz9SQOz1NmowSzpzCZILrvgItz8cXtQiLadrg/ZrhNoQJsX4xef0NzjMdCHzbMJQsfPODXSyHBq9aF7otnjrDW3l2gPQAoJagW0jYZCsE5C8Gj7g877mteJGZuCdIFG8CHPKLfzahvBI/GawPdKOH7UBl+fHbRUSXFk4b3/xP/6P2lvf+njbvuM3NElMOfJZle85nsKLAiBoxRjXxVf1rXxVRvrN4El41t8sZoh7hfm5f/zrp8w7mIIgZemQqFf47SQrtgG9YBtWgqKIynpLGDiLKEArtdXR8cbZkRIFvwgTjzgnhau1eogDQoWcRJJ3CYiLuo2NiklFCgQxaZkTFwZ5kkkN868Ego8FX/oF45RGr21yRApRiUxCfTbSFkggpd6TRoQJW/KKA2kIoSFk1OnHS9xTN7sn9ZaQ5k43nrtzp/21v/X/bJ/8zS+027tMG9BhT5i3njJv9ZCSB7imAsFKbdJgMj6IL+qsDi0jvqfGcK2dGu8sXQm3V5pp/lCBaSpdJa/6QryE9yLuLxSCkFQ/LUPXvLRTv2c15mHSo9074IU5PAjyFIdvypYhFWntU/3Si9NISzYkW908SQ/V79XXDkB5Biy/JarmJ+O7SObWomdFzr1IVPqz3slJyp7MoTFcud6uPfymdkCWY+rOYaRBY7igK2IE4KsxI7xPzZRhjSucerdjnkyffvBJnFeLpXMPby0AyCI659XNlXawe7v9H/53f6b9ge//vvbyy7dDq6atRUJ6xkEl5RhqfdJC1S3dOo0QjGJ8LX4lh7CQLhwzuPc1f+x/8m/9FCPhtdWVlc+tr67cyKiYAokECDu6b8+5aOG8ZoN5zYZvXuE33M91+7ak2259m8/RU6leRG5NNobOpcNkS5k/cdQjOSoBlYZ5GcoFzmGNQA0hqiSItIHxk04CcXFREwJLhwgrbEu6rL3QiBJwwEK6MJr1i5ChjaprxhXCqr0x6QDqsj4IMsSGe8qwfyzBQYxuL3ZLSe2lu3fbJ3/tmfbi9n5dioKKV/vMTiOU6kqAIgzrFg9TE9hGFlMEFo//yh3ZhOr63OG+ZHp80pgkyah31C8aS/OnyZqAI+g99t4wcZ70ZifO9kAebXJ8lBV/tQWFrppfbcsNBjzbz+JdrTQnQylDghdH9q99Lx34Bmrv/7LFFFZqH4unTmOiTH9GVPvNZGgm1u2akN9W8DXrC4HUDIuZ1S5sjP7e1ln4DH8WmoBX2M6AwlZJoCTpaRquEUhd8xTd1UBmu07hp4U2OTls3/TWx9oHP/CBfNNCzKnyZ/Dhnztevr7sNKgWDmtRMnFoZF682j+16OcOVlfmceFReHNtpew6Gu6rCoQ//b/8X//I6vLymy/OJ/90cnryzSd0qJ0qwVhZvt2ozfaaX+31NUpfrXTrEWscSHau4nPOyMMsChaFRzEpAON3KtB3GySmkpwzPMfjH0wkMrtA0FUgJD2+couI9ItYRwaqCsy1NVgXmahxrIiIVVxgipAgYX2qTuEB3VCGaWxbIbgh3JZBnDsSLlbSFuyqC6A8501QErlAs+aqrfUhFPcPD9szn/50e/HuAUJDOV7Xwam+KuiFV/hDCDYgI0U31baxCSGNiUkzfR6Mj7HET/2vYmO6Z3CFof6GEHA/RL2mERz72mpJLx4Vtmcn0A79r04gLqPFhfjrZz5BldBV/xUGBmbbUhFCgeKqyiWVwGD1T/HBnwKphFIX6vhEbwy0YJirjIT5Ze55+uckNGXBljuUf9lcxi+mGBobWHH788j6v0wSDUa4B2/Csb2M5OFHQxUIWj+yLA4fvHWjfc93/b58MLcEN3oWbna15CfwqlxTowrjL7uzB51GUNSagQMij9C6+dC0U4fuWcqYwXvJ/Mbnn/uvzs/OfoRR+e+cnZ/9cO3fu0LsVgbEn54eDN40YugIEZWRGutI2pEN2rPabrX2p+OuPZzrxHwVOL1NOlxPs+nWrzqIgYA09q4EFwySvtRG1wg0hqs3uF1Zi3YumAAL5WbUMQ0weJ99fWkJYUS4bYuwU5MgURYeCbNYtyejktGOqF69/yR8HJU8V6h9hwM9L1IWpZT6EBhr6+13vvil9tP/+V9vv/Y7L7btI9XlhXboFXRnbj26Xeu7ZOR1vm+7mNPajrRxaK8mF6bqAm/4IRximG2v9vt/ipu4lece0+O7sTBMiDT1ksc+o15qitXIR68wryhLO+SlPS5WecX62eFeWwCny4S745Oj6OCn57boPrqfHB8X/YBrP8YqTRTzlclAcKneelbDkJmgnYkaJ3XTJ9Kug9HZxSEMRJ8yJfBuhrWbt9rKGx5se9Sl5jY/D3SiVGHVy+/uqP4Y8NODptOv+5iiXCEzzQzmevFoMMG3z8EC8KsdQZ9QMpPKtrkKLpg+PPFNb2n/95/+S9GgvEfES1ULBmARTqxOFuWJCJ34IzBamTX09BCxHGkawwyOoDD6fubf+BN/6rthim+DoZ5mtH9Cxsn9a+a2MSChpAsFBxg6CcL2EhTvyveix3ymjdHxBBXHyyA9/OMbcqrc5vdQ0LGahzsRDJneMFQvUVXaUgftVC3lpzFlqiEGDA2OUKBFghcY0SJEGlJEtCgYFFcyuPNLYVBpDzJ6h+AqRX12HirhrmXER9KqbqkBWA71lXoGw0fqghcKFj9qDFnFJZ3x3gR1gET/xNO/2r748l47Qj9VXVW4OW0orQf8jaXzuKHpvDQL7+An/4whxmmB3f8myqNuTzcyVcjU5keZZayD8KF8S5BA0aTvyTO1mnueq6wsVvHLYq2XlPTpgnRD0a4byiKVA5yal37OATGsfrWIvA06pOrVjU1vq/hQgEiP48XtgsFQ6pxDEkC7Cwhcf54HYQhtC+tr0diy5uHipnQU0yvEHdo2s+P+qrqS5pKdphngiTHQPFrT9bjkEbISCELtWRdHfkf785P99sM/9Afb1asbGfBW0c6jkRIXlR9tN9v0aN3LxOVyI1xpNx9bjnZeYUsQaGnDTiuc9kvDryEQ/vWf+lPvOz49/b7jk5NPTCbn7y/4Ra7zbitwMc7sNogQGiNTeOWYwiPvQMgww3kC1Rg7T62hOqiYvPLQkYRFLYfBMg/SFWAbEKAliGII+0vgnXJEVReJRGReT4cTBEG5UFejhIiX0IRT/cTR3D1cqkt85vFqCKbFKpQURmoCRaTMXyGeyfEZo5dxhqHtEHbKyOJbi77xmTPk5DO/1J7SwMHL27fbx3/lV9qXXUOAGN22nbiyTQLGMqpQpykiFs/BKe0RsxZim7upUKEmwgZoB2Oc2UfJB1N5ZgZ/6tE7Jtp7jf2VLUFShPHul3AMnMbypBGCVWUVAOfHh833OnzvQ2EgsZeYrjr8yQRKSQcRBbkju01bzKflazqZ91DQKrrwr8NN5IYMPaATOqJfxWEEknFYtx/T3MDklKXWuLLbRPqVzU3g8dZniMrCSNMRZDvua6zDuOqwMvdN3OMVMliF/Vjg4w0mKCdtIS4aAmE1YCHoaJc8NDnebx/5nu9qt27eZDA9Kvpm8LK00GraXHX0trvYHa3eMzIwhvd8OkXvhwBzBgj8mC6H+gLUfcz/6H/6P3sUmv+RydnF09T1zsnZ+aInyPLOgMSuWqsOKQIxzoNV8UV0qe+qb3SznSggVFYqeh1nrhOIHnP2+jPXHRaZmzOnV6JhXfDwK7hbWL9z5/PK6jAnQtplXuTBI6pSwjkaZ9ESimOGDtEhGKxbGATT0QaoohfQhi6QvPraF6A8j2Bbcnks3jAro4Vy4vS0bkj2e4zeDu2HX44QBocnftb9vL5bCBEfHHnbU9m9Q88vHLcT6v4Xz32xffyTn2wv758wrXCrbZXyLB8YYBpqBzZFFYkVGGEPO1Qs2tl4eNYxPNqBODaBJokGPyapedZSWdkKndlOyIk3Hc9GGZRnoAB3iTMsffoqZkiTMvVKmAAVtXWCBniwi6vGJTMWfXjuwHoiCDDOllIMRH7mnYF+9dk5LnRiGvsqd19ahQt/gX/GNEoaxUyp74PmN9ShltiNkNnWCGHyRBNcXkfweJzZb0jJUGqLli9M1ZZ6HtsyguxU+f7GdJQVWOAXGVVrmVNLnGUD9/SCHR7diZAmgncFIjxzdrTXvuktb2pve+tb293bd4Kr3NvJAHSshR69DT1rbAxkoiL0Le1m8Op+p+hq41rpv3hAGn9VgfDH/+S/eY2R96dQg7dx9wD6IRufuxEpzClBzkA7IjoyWjhThXQI1ucTpFip7IU4IokSMF/yUTsodSWLcbjZrYAAVLtVgbJQaRzS38VKpWRfEfWSDlUj8xEdQsvHYmF8kep7FY4E7gDYJ2F2COrcRT1HeEcHR3+syPBwkhMgL/PwNmRvmc7VbbYXWI2VgaNH0EmnhPmuxwTi8TVv1c+6x0HhwbSHMvMdAKTxl194oT3z6c+2nUPa7n2C8ysRLvV+CHCEaMSQhAXDQBhZP8FKNAP2MAoQn/IvzyFULaYTWVFZ2WlYJSg7pJ8+x/Sw/JV3GodfwkySIV03ltXTyRgKGNJmRLdtTAldQwhdky6Hh1TLbSv46dMfaUma8FizHyP1Gwsy7sLyWtKJD/tKDcz3azK6488pWOjvDAl7hvYWOoQ+9Z/TJ/mKFn0Z4U/60Kf10J/iMiccoZWVrWv0h/XYEAUIHv29fZctRvyUlvwaRmFVnipLn6NYwgsWXYWAafJDOiqEbLPZMt/HXTw7ad/82Fvat3/bt7XD/T1wzOA08KFaVXbhmJ55sW++0M503dON8mHih12w4tua0te0fOBh7Ku25id/6k+eo67/LzJPXlx8Zm1l+d0yqFLf9uSlJUbymo/oOj0YVuf5J7B2vljVrw0uQYCuMemYAARwANlV/KlENt4wOhG+J5xRH8z52S8UhmgIqwoMELZM+AqAeSJrdXkV4bCKIFlq84zmOQLroqWdj9+y85o1rlpOBIOCAwqJ/OCf6xqCgEzhHxABtBLbnweJJqi0vm5rhzlw0Qy8tjH/0woJeX5puX35uRfab3zmN9s+U47JuSfo0BCUyrTLK8I8hGWTK6fiTBCtfFAj+Tn+BX/8Iyb1xiQQ10D9iRyZ4HEINL4bmVerMXhKuJgh2XRdgfzxJx3/4u/W5yEMPPEvz/bXAng6gyCzu0SYqExbqKofPCOZIaleNdhr0FzUlHjtnzkFAjSYqWos+BlscVFES13ZxqPYq5ucEayBBpgGHCiAfYw4Sp9mWY0ntMv1Tfp6iX6MyMeOjO27bIYy0x+4pZlg7klLazteQyo+46a/tdKYZybEBBGRRsIIXmhfpuEgMvyEuwBO3vzQG9of/IM/ED7MWoGDKNPqrFthvVSmQKAcYHIKrQBwoVahEIvQzOEtmwAYahTagvA1zG/85u+cLi8uLzKq//uoO3/G45F1Hv+0ee26ADuiW4qdGHqgFpnf+YnagMwVSRriE0gZUWRUHm22CYnN6EHajBhCOxifi9Z6WJUn+LYjUg+PYXYuk4iEi9+a11dj60wD6Yl01Lc0GS0HO4QJUx1hJ7hOQicsUSKI7mqhbdJq0i7hdT3ATQLhlNAsT5zg932PTz3zz9rf/jt/r335zmHbP0Utnd9s2wcee0ZCzztloIPM6yxbMMSZwCEsIhi6FeK4xuUJw38b1cMHR1PdMQQAZ+z4WeNziGGUUUN4FgdxxW2yStWX0vX+itG1GtI4PZh3tNq5i1A+acs8GyajasR/TtmRJ8KOOo5Rid0hmPgCFIPEAribY+ReQqV3B0C0hy7yJ1z0O+l9I1WBEBogrmhN6hAu+6PweEZ/1OgrE7p6U2+eek388tWbbePWQ0wFDav+LSa5v8lOjLB8RWM6rXUDGyEKhOwyUL7w29dEpRshtMzpPQyYq9QUBGRaYdq8cLjdPvKhb20//Z/8heabkGcnTq0c6Ir+zW+bQtviVTokXC1q2keDsW+9GsD+s24xateU/1XMJ5/+9d+cn1t8+/zC3P9maXH5z8oYp6pmFO5LSGmhnUovWLBz+KiKWEd2VbS8QaWUs2JaLgFYrQxu9iAWE7KgrHsAt3gbFIYm3BHZeL3m92fn+yymMXlBxTmmqCcwWgBW+Oh7iMoRXiRhGaWDEMrKnAt463mwACmD14csEDSks/7MTeOlQCpPBzruDIIiQgK48rGZxeX2S5/81XwO/p+/fNQOz1YhzM125+Ck7SNYTy4QCqrHlOMY6jxTnNqCCATglHDSSE3qxBHoAZ6y+IU5QZVGQhOv9VBxCSFIvCWml5+HIa2GROJA1y6q03W0L5JqbFJjyqyCccGDW+dzqva7O20VMs0OQwFXI3VaaD4IGYK+OCet6REGfm9AOlne2mpnq1uo2H5/AXoTN5WL/7gCBo7ser/zYKmmUCBM+51n2147VTIGAgEmcg/fcjLNo4QFNIRbb3qsHdHEA1Q+F5KnLbWswdtNRv5LgcG7VlyLO0wEnsxPYunCBVV34lI/MKklmNZByFTeKpZPCBilQKAtKN8MvMB4eKd9yzseb//5f/ZXctjPN0fdxfGMjxmkb311A1WC8ixcsdI47Zem0u1Mo+0T0whtcGO+VzO/+Zuf+//SV99HUf8ryvpzYU6YKJWgnlNmKoroxtgRWekduNPKrCD3HhBe04bqJKcikYL4ExYkmst/UxDTCJ9iBJi0NQJU3Z1xzZtGD6kVCMInk0clJ8SalZYkBNGoh6cipjrEKYLtCwiYlMI/BYV5ldS9HtuioIimwHPWLcyYthV8luRxj8W1zfYrTz/Tfuav/8327Bf32v75ejuGRW6jIRyQfzLnPM7tMPOqIaQh1k55Ei8tyjN+nPIbV04Z8/BfXPBkO3oZwlxeM5sGq3AjMCNn2mfcYMWt+ZPFONLjWHYIW6F8yXSYaopRmqLnDSa7d9vZ/m5bBv+O4tYtT9vSLK4llwLBm7Wc5yoUSjuwn5dh0oUrtyBc712UVsS7tFRaaUqSIfAZX/1f8IiD3BDEACATOBVYBLe1Re4ukAxf4aeGUe6NNz7S5te22p0T42xvb9fMPzU8B5dDXLdjE7gIUguoT9GDO5j8jLl+BEHo0nJKI3Xcy2U+TDMtS2GSi2kRBisOtid320M319t/8Vf/ak4YKhDUYosfLN3BkEJGMAU+W0rhPosXbb96rVi16Dqw6Lyaee65535mMrn4SQTmv30+OfuLucGIQl1s65eo+vlp22knKWEifYbKFQ4KAY316pWR+lpDFgQjGJxzOk9yFKYBlGFHOYrV/XeDhkEZNtAydK24Gk04FSROPzaSkDiNmoqwGm+47iqjjiLVRRlyJK11dqSlLSDMT8rbHhkrx7dTT9n0NoY+icBI3fgTSkIv4Jhf3my//Mlfb/+P/+Jvt888d9R2EQj7pwvtDkORXzY+nZdoHTEkAMbRcAwlWMigEVU1dvBIKBQARkxNZzEaGSfpBKoeyr1sEj7YXu6QP27PZwdSf6W9ZHqa5J3klNzC+Uk7fOl2W4Q+FsG9jBithHKUeS4s+maeo+DZuYvPnk9xQaxONJZA2GrzW7cQYN6H4f2Z9f0GaaHqs4+gE9s9LDz2UZAY4sovXDkcd4ywkusualsTSEpwkGbC1HJlY6tdf+TN7YVD8AwtdnroA1A3hg0QxATPGuESBp8pVyOsTm1qeAAqX7iiLnfBRKVZ8vYnwu6MB+9S9CNE1pD1NtK6/uLu29r8cbuxtdT+r//Rn2/Xtjbb0cG+iLSWYT0k1ccU/VYFwqrfqIq3dASsfTDwknBoheRVzZ/+0//OB0Dyh8/OLn4Z1eqdCIJNkS5OBV4AFA5FP4xvqDrGZcUews6dedEYZCSZHSDIJ8P7SbOjIz9zdhpJ7kdWfPX4yPsS6AjVeusCJXFdB8gBJtyo+z5Pw2p64nPm+C5IGS4xkN8FmWgobpGm8c6fZsjIlAZ/1gyw2Z+lYxRGLqACMKUooCiPjjz37RfsPM/utatKlzpKnXR4v7+OQjJl+OKXX2i/8dnPt+1927mQV6KP4Ip8+o4ONb+9ZSeVWhywMUFseflvhxmCj3/YSCBjB7f+4q8uyVOZsV+T9ENYnKorYYGlm/ukeTWTMmHkRdrluwv7+w0KyHQhB9qm8Drap7XBGXMEfAoG30wsbUkm9CMkF/Mr9C80dXTSjg6PYAJXznEPD3N3p3cbHBJ2uO+Vf8R55R/T2qy4nwzrR/7hSg6OuhEcoY2BYYFPOpCOFpaXW1vdbCe+khpwHSxMK9wzY/grTMod4RGbdLYnmhXWqQIDgD2krUV66ZIo0yOI6h2Pwo/8LswuGK6tKFxO27d96NvbjVs325G8Q6oT0pxAT75676fvc/oVZu/W847llnUCl48zOwAlDEiAQfuaAuEnfuKnHjs8Pv5hGPd3jk9O904nZ28/Atluq9FHeSkkC09Kfgr1wI53Jx4RrwCwQ0VDthVBtEwmgrSeQVhdHXYCQiiWVXGF0xqpFRgKD19ocb6npM+ugEIhQmPYHkSglLBwxCWdduibuCAp8ag79boxYQqqdEDvHoCgLflMnHc/IODcPVlyB2UV/+riYEGcizxLCBIwWDxM+bR2QodnxKERp0Sczy21L714u30agbDLyHN8ttj2GamOqH8S/h8JBAuqwgYzNKDjhzKDH8NwExh/OZruNV0f2fQPnlhX64NzUud/z6RJGp1yY6xQ/9QaN9hLpt4cRYAfHmS7UYFQ797Xwqzz1qDedtp/6S+0AwSsX3Pya0WuDObU5/IaAsFPuzioKMQV0JRjfn5hJsp0odIjNd4LoD+HcQRGuOn8bDNnVC5BFCFEH8m81YQgn7TQEM78xhVgvE/bKNf0WWQewroACL5oT4i34wXXYh0AHUjcUWC+QLqwIBNEByIHSfppEJb1MVu8hCus8t4HZeSQ3+J529/fbu//wO9pjzz6aLu7uxc6O6Y5kBSCIculgIFLnd50Vi/RUTawlxahILB261UgVLx1yl+vKRB+7Cf/jWunk/OfPD47355ctGdgxA9ZaPZeRUo6RyTbWW7ZnLfDQ0ZnAHEu5AUnQFLAALgjp8ipQ0meM/D2JUdiOnPFY5drzZuKHKG9lcmXkDzMtIS6lFHcZiBpXSnOyirIjeqniplOltEj79PA0iyYLiBMcp6dQAkiKqfIAt5+30PxYQmhCcRjPgpGwKjY12hh70JTUkY7w9ouGgoB2p76pJYfHvH6+KWldXCyhnBZYer1UvuNT3+2bSMQDkHkwakHlBBO1icBCazF8hwTaRXP4I6NhIMTgKW2cmyXRDll/sFEyPU83SaTdeBGMFjOUFDsYKZ5+BeCLQZKXdSf3RihNow+k5oW5pirTw7bZG93OL6NxgWepAnTla5F3ekv6EGXPkxfZtqgtiBq6fulDTgBHEJLHm6LVqf2Bk3kpirDHFBCi8CTZ2gF2vFiHa/qz9X+XvKTdMBNt2nrOxK0x7y2LfgUNhQ7aHAN2lP79FSpPUNlifcshVqja1MKsxIIhbN4p4YH26yAixA4BWfQkfRK34uslA3t+O7EmS48lJGarLZH3NUV/u6iTNqVK2vt7t3b7UMf+o72yJvf3A7QpjPqO9rTqM6LsrtVWI62FtqlNQUwLrXbjxHGCkb4SW3aN44l79cyv3MGgCR77OT0/LdyEIdC/DirJ6Q85CMATgmkYed3Gxsb7caNm21zc4vsSiSQ4g8IHJm8VtqvRpvTEd44kZJVZMoxj+nsWDsrNyd5ldv6etvYXGtr66toFt7mVG8rRs13VKJzncfXW4c8I1ajwqu+Iwzchz31pmfmXYc7e213e7vt3HkZ9w72drt7+6V2l+cd/Ht377T9ne22f/cu6ijptfu7+eDrwf4Rz2gth2dMeS4QgOeUjUXFBDUQNQySLwx7/z+wOsoRbgfTUjpfIkSwLdR9i9mGS2c6chWjhEBDn7p6LhtTY+zZFOpDZXmFGcWHOjDR6Eg88EC5Jhqe7/Fr5QBg1Z8bjvBo7au8CIT1243eb5CFYqYLbjXam7ZJwXdGckffqssaIEbvf4iQsf0V2inyAnXWo8SZFkp32FOYYuKUDBwlDPrxTUVYrF1AB16j7lTWuqKhKfQpUJVZNTmoBvdeYpPvHkBfrmcopPL+gnN3y9y72xZh3g2EAkAAH8KgUEdKftQdgh/6a+pPh3QrDql1AQjmSZOBCz9wOSDJM9J7RmwA63i0b7xsB+rP1iIxbVVtCZq+e+dOW1vbbA8+9DBaONqm005xT34xqCYBOqmaRsWVB7QKAmE0qHovAtEMyrn0L3mpo/rhVcxTTz21OFm+dioxo6o9ubC08FQtHlKYiKZiJaVqT9QoAOtSMwyAW5dBFuEHYBkCACWWvI6JxFcNFH7/JZ6ODWghFvBk+TTcOXsHWKRmx0GXZ08/Wp8CIqvUhJk3BYsMn4l3ylD7siCbcrMKD+Fk3o9mIOJKJYSwCJM3o1HYaTjVdmPJSzorUv1WdbU8oqmXNkXwrSEAN9rP/7f/qP1//uFH2+/uXLSXD87bDvPhPTrTm3v81mCthjOKKAyoxLJTj4VVgeVqBjetdgTiWVx3fCcuDS/X0UFT48JQhkZC1kzLvrf8hGt87uWBswgTaSvBQ50yGoFeeLt4ethOXvgi04WT7L7Af+n7tMdCZFoLcCE1TCICnPPvge89WqX4sL/X0RqvtnO0LUdnm+HwMRQSp67tkxXEWMHjoGSYMGeBVrqRvqyzOXe33baZ0rBqjsKexUdgVGidIdS2rt9qq5vX2/beEc/mr35egslzktL2ECa99Lhopz4MqDNiCaFXa1onNdIDl+jMl8ZC03Ak8HqdnDQmD2V6RBNODsCJZw2A8erWWnvive9s/8q/8oPt/d/6re3O7q7dnwEzTaNZoQmMZUyFQCEsdUrX0ch6GPWGB4YQ3SrhNcwv/PI/+12cR2GK72DU/u87EdhpmYvoFwmYYgiQOggJGeqUeWFt09lQ50S0lDRuxegKQM0LqxEe66xVVxm2kGc56WyY3TARmd0JBQLl5X4FAUj5wHIO8oUHG9iw1WyS4BdaD8mAtxJgqlEKBdchHOYxmTqcev6eulBBC5mEi/0gvMqzLLocgh2erUsCxM6jss6h+v7d//q/af/kl59uLxwuthf3Jm3fs+TE7yHlj6BARz5XogHOPwoccKrVDGXHDGGm63jXiJ9u7vFH9ArnjDiq7GpnlX2pPkyF+o//pAmx9bYnDzYufY27SJyDzWTnTptsv1iHkMgq3jtdxAwC4aKvF0i0Ttsm+9g9S6BccL64gap/tZ15UpHn0J2/1El5/g9TSU+Bpgy0IZi6YTDShhZTP3RBctNamgnzdiVujaDF0K4B0elt/crNtri+wRSP/kl+6VUGr+knJSe9VvikoQAzGOuYO3PXxHaelYCE04sXgE0aRiuJnzYGzykHLfzkqL3z7Y+3d37z29obbt1s733ve9rb3vZYNGy/FerUySlDXtySFrF5FwJbUwMFq4goU2giBF6q5xrEdUtwlJni8dXMP/3UZ38RBv0umvDk5GLyszDJtRQgYZA9HQUO7CddGyyCrCjzdhBYaZCOHQBGBQHO7gAdQgtArZ1uOf4Tf9VRJVRgTDSTJaYI7gIEgcDWGxyNh7Lz6Xrw6rKMYdZJoqQMoxHmsVZhULsgS4jZCJHlAqcaQwQa6VzrEMEWozFMIKuoyqOR2MJetCPtpON9nmf+6kWt/6+f/bvt6d/4rfbc3gXaAarf0aTtMd06ZeQ7pohD2ujXiouSKXvWP1PcpS2awS0GrXDTBG8jM0sPzDEQOz+TaXv8tHwF4TQPLjiaPmvM5PBpODiy+riksQbYti2cHLfdF77cFmEC14Uc/QvXEvnQtsHvx1gVBDxMNYTzs32KIwzmWFraQj2+3k4RqDlAM5QjRLUKjzswu+HZxQpQtnSgS+cDMi3ppbe5OQaWAR0ZGAJ7udKatoRCTUcguLZ25VqEg9PbUxjbOLcN/UqZA1muFfRHW3UDw0BsWQQGF7QY6i7twKHPZJnTC570ZV2EebsySYD1tO3t7bS/9Jf+fPvej3wPU9SDduC01Vu46APbl+nT0B8KvWwhKhB4Lu2FdBl06QPKdCD1vIv8pj9rMli1CRfsNdHW43sN85N/4t/6CM63HJ+e/sLx0fFjMPmjYWQQUNeq+51/kESjrKzvCvgcJPOzc9JBAkl4RmGA8hfgwUcG9ggJ8pAmI7EpyGcDxFQkOel9uyu7DtQnLKkzL3Qwv0cd3z88aTsH+I/P8oXlI9wjXG9BNsy3ug6OT9sB6faPGbEJ3z86bXd3D9vO/lHbO/Cblb60xJgyIS9w5e5DIFK+yuw1Py2RZPdLxHZOugd4o8UgoHxx6jOf+Uz78vPPp0zXYTS2IepiiLUWWy1JAi0VN6WW0T9+1kg53QY/FlXPltTjaueCP4hUXCYhAZbf+yQdkCyF76Qb15d8No826lfayvCuF1DbCmWvU+bx3TvtbG+POfBsCiVstXAlDFZlf0PS0VCo13pCK6jhCAkFtXSxyHRreXm9+Wn2zJGFi7ICM9mkA7HtAORgkHUI49K+gUnAoztGwqGQtn7bX2mwKVNcWx6PNhkb5iXca/GkrxX6UTniVLRezXaDDxgJ88Yij13bHqcEakZ5iStlTdAKaC8CXyFyTp+furXuHSHunEGvnrvw3YKLUwQWdDYvhTE4HB/utT/4L31/bkl6/rkvt+Ojg2EnzemuXEX7gTF4tjXCLd3ZJqwN8X/t8LiwS58ENmy6RSxrEBjkVdvOWaCEvYb58T/2J74NhvsuVKtPAQj6T/s9MqI2Eghjh3vxSW5xUVjgyvTOy3PeXAa30werup+9fhoj8jy16AKbC4JeKLK+jmT2soeVup6t/LXrkAVF/aTV72qwHeabjh6TVmLTRJAGolxZBmk115QwXNWVAev8hEztW4e+2egbjp5rz3OE3TkMTOfRWV7Pfky7TmiPAiIHsrDiQNfRQ4rKWQSeM8IQ59z0yhVGuvXV9sUvfrE9/+JLpAUf4ugEopIYyZfRi1+OB9M5IXaZSWPnW74dSFh1to/V8d3yL+GankZT5KKhYIN1El0CoQyB3fSyBGRsfDZcIQDhBIn0s8Jggyr2X3wBYbDbliVArCxp+TKhGpT9bxk1euFHnOZsAFaijCruOQT9MLcf8F1CKOQSGctJvsKPBh9+6hBv9rH9agRppQECeMDGHdrEX7zBiYKm8pvG6H4ozH6zP7MzAtzZUVA7oG+Nq1V/+gjYLUkazotFwFBaAECGJsxXLxW59en16AY7EGQ0tj9lQvwraCO5F9H7P+DKs+PD9v0f+XB77C2PIjBOiolNT31BgrjgpxZid7iTk5YSlQV2AusaNd8MXsTvlQI+w2OEedWAbwyvAnfCgcGXBlP+a5mnPv5rf4o6fxrE/FXmLf8MBP45pZTID0AgIOoILfX8t8aOC/BiuTAdqyBQCqmKC2gRQgMYGHeApGcpYrX3hzogxLq7HzuUZwrr7mfUTW4X5fOqdFYEkekIT2np3B4+WHvIOMvE+Nxht51nc5btYl/VVVIY4QX8ItnRSSJwD7ykbk1XssUFYTrnc9vsxZe32794/nb7zOd/t33y6c+0z/72l9vdQ7SVi+V2CAiHCJD6eja4pUyhESbhEG5tFjFH4ZdN0g7t0OhfyOlHGdG+qbhKN5vKUXjCX2F6WUmDDR85WkP4PGuXGM1Odu6084O9tiJViE+1JcsGRCCPQLCkQIynRlRHWwQAgniekRTFlVHzLtlPYBKE+/IVpgzXmFY5ZVBvEoRqt/EG9KmD243iOvvojoYwl8DWnF4NpXCllpSMyVyuMQVXaa5qAfPAUHRgO5B70gHxMq60YWscVdUSkjXlFe10/Hcau1gooQHG+OFjnpB+gY7c5jvLATcFwhph7iioeUzazvZL7T/4s/9++/CT3830Ya8GWfJ76Eh8+nV1ZwwRZoRrUwPtF/c1ha6B1iDdCDOv+DOPeCxQBZ1/A24T8hrmnz79mz8As/03pyenH6Xh/yFBP5fRC9sX4MIUA7F2FT6dRxo/9a6kBA0lSZfcVpGogBsAFQxekrIEIixXpiNZ0s+gM0Bki8x6rLl/CRQwT+oaZe18byOKX+LEOBKbUbgITMONyeIW4QNeoAlKiXAhDL9bV6azY63HTtQVthAebRaOqGLCjiu52AF5552U2WIlbnF5NbsOu0xP/sE//IX2X/+DX2xfenGv7Z3Mt6OLRdjBwyW1yHhIGb5VOkFIpMHkr4aPTJBkHdbyStMJc14CDH5sSYWVIJgJhFpoHcofcPZKYzxx5EHXasvkWVRDQhh4X+KqO0Co0t7M44w5n1knD9iMa+4QoEwqjkmbxTkEoAJh7uKY9u4yGjJtgLlXVq5GKJyDM9gvZcRQfxbgYgZBocCgj21LfdzXuTh5UqkJwF8c2zvCg20HqGIMYDROmh7WCqIpEJevIpkuv6qTUOL0OeqXG1wGPq1EgDABL2osfipObS13QVCudO4OHGJDYoZhl8ED0y8YdmnutO3cfrH9hT//59r3f//3Zjosfx2iVTpgqMEeepaFKUj4kOmGu2cugPuZxAhI6pYOJUO35X0fQsi9Sq2+4FTt74OfVlP/X8P8k1979p3zFwufZqT9nfmLsydR4T5vIS7yWWtUHioI81Ga6tUR86OcIDMNgXZmn19lMQ9kej+h73ErmaGMqDgyWdTRINaG1F0LhgfhlJWR0rLDI9WZNiwdlkaprYjjWdryVzdK8CkH9Lhn3Y0+tQnrzjzNVLTrhOc0LXFqFCCfeAlHqFJ+YBcPCgclMPUDoO2Pikw9jnLzaAunZ3Pt7/+Dj7af+/v/v/a7z+207UOPMS/mq0+wRTvBPQUvWYE2n/VTn4usHpRJm4V1sMIbZGFsv3CnpQSJ2rnIlGp7aNRwYXqFQMCYwbQ+6Ipc/WYKfiVuiA6hdbZ/0M53d/OtAy9CWaAi98oV2p7ODG6xp9RDUBUr7tMWR00ZDuAgZOfMZ5MD4g9xFQiosKtXobHNNllYBQQxTXHgN623QPwRDMJHH1xAK/ZFTQ2L7gpTRVP+7NVuCifVHvuynmF34VVLMW3vY6yL20RhxIOs5dQQ+BPiP8Ktnzan1sAyhwYIo/oOBjBf0PfZfrcjEBT59IBeYMhOG+WtoiUsgcu7Lz/f/tO//BfbR578nnZwcJDpcK75tx3U5V0arkdJm75jVNf22eISWBnEAES+kg3VOaXL0tLVGIAlkNoeXburYH9N89RTn19dvnZyaOLjO19cWr3+6B0aumnBdrDGOXzQAkAhNJDRV0xPkLYaEWycRKe8lwidGwlAthPxuYMQySqQ2Age6inNQYAlYtw8D42g2jQkEaAjLmWmHPtJ9FSj8wshqU4KBSgJ0YtYBYUqFWVYGX7ZBEjt65Tjceg8YNwJqJGBoKzKSDxVh6NyvRJNnJ1EfZ7km1C2H2j5ub//0fbz//Dj7Xe/vNt2EQhnzJf3jk/a/glSny7fP9wPPNGgVpZDDF5EE0FDOxSSiNAcTMm7HMAvsQux7/K7em07PUo+j7CRgRyJVHnTDglZ2NN2bcFtm0vwSfnlt2niSFXTKcE8THK0t99O9w/bEjiogzakga8cBDI9UCMDzuAvzEZZPhuHVtHXTMKICgBVdARCji5Ttzhb27jaFpY3EJAKBGEro8/+L3/RBsCVQNACCBBhgYEUKgdZUOVJmghjGp4ixUWVabMLZvpxDrok0PaLIrcm60vMxIPvqp/GJyOWfzq2X6MQz/oAnJfpTtIMhgfhsH9SCUZKXM4ZGzSETBnO2u0XvtT+07/0F9q//APf11748hfatS1wAbDhnqG8otiCXVqcAKeL8q579SmLNClY1idMvW451guFNJ1/LKdCvoL56C8/8yKj3C2a/K7lpfm/glT9LgnFBSErtiLPApSQkDQLIQGZivI2I272QNEG6i1IvTxLLHSkSFRdDxGKrKCYGgNhPadIekjCsgG9cb1Bsf4MM8/QuqT3x3MISI/CQAQlv5io0cIoiULClIkiRwMP6QbGidCiJ0SgBllPx9sW0kkncYFTAWLv8WzQZJnRn+nB//tn/7v2j576lfbindN2NFluF4ur2es+QCB4em9392472N8jLx2MmujtQeJrDhXbaZcXj84vr7clP1i7ylSESF/hdW86c0vqEua8qg5YOdOuFrZY6zZ5+y44kAEAmHifxJMMriDySLix9ocMnFeUEeBnR0cIBUcxGI7+VzsMDgWQHAqjlGY/EQKFJr9PY4FgpN9fyN2J50eZN5+hGodGKNOPqHjse7LglEHoCj7rKNhlcOkImpPpVJMjENwGLKEAEoJ3j+aaxy1nu9rypEtNvd5uGmEmjwLp4oj0NsHE2AgDaMV0+i0EkzTCNpSlJqc/+LAOwlzYNknBPhjSVA7SEK5WssSA4hpCbv9avGg7aAh/+T/+D9u/9P0fbl/4559rVzc3cq4lu3BDboWBArgewb2DGg3Oy01OLSIgxD99PoVNmkd7JY9krb+yy08drq9g/tEnf+OXYb4PYn+Qxz+A/Z9TCxKm79vL5KpqNJCKLbbUf9iO8Ky8QwRe96QK4xaNK6pKRpHu3M5mBmniDYLUI3CiNYQUywikELJxxtkYGkFEGqS/N7iH6SZN4kVCCZEssoH8rAUAV4QQz4ZnlJIpAgz5iMshmBAU6QwzajAKDn/+pQ24ppIaoyYTJEvMr64wgi+2v/m3/377hV/8VLsDz59erLeLpdV2TLuO0KbsvP29nby5l7mrzEjHikO3qMIwNMTFL/2ug9guAIRgqj/E+fxy7bB474OMU32hegyktC/TKODymxCZksAYjigJtO3aCIKaIulPq2jTCkS+igYoo2T0D+4G5rPZFpEywD02hBohC0YHgaAWINueTzyvedpOj/fb5OgAWVAj+8o6AgHYL5bWM8pasOWmHwu7aVf6WqFwSSAo8GXydJejFyYCITDa9ioj0zpgqUtzrETGLE00lRJmX+eIedojChl5eZSupJGuKYceO2zgJAOHCTGhi8GYv5uURZ31IRUEArD6Hcf9uy+2/9tf/gvte5/8zva7n/8cwv20Xb9xI7D2vso0mPKFwRJDa+oE86uksWz7zv7Gph9xrc/2A1/etBWslCdWxPzrMP/dr372bzDa/Rip/22kzgSm/2klzNrKWphJBpLAIo0UDnRqiJIw1wH6xakLqkUiHPCzwEjjBSDnqmHMqFn8ipgEXCOR2hART2czBNkodzW6MMg7EaSxOWHslGFjKZ80UdkJ7v50JlLYW33TUaYjLB2bdFV2aS12/pAviZK8YNPvj4AwQ+ISSFrLkTDFd3Xg0tpG2zs6b3/9v/w77Zc++bm2vT/fJnMQPPNkN9x8R0QcHh4ewPzHcSU5tStxILHii4A4newHlykfGC3f1fDsosjAAiEcyYEhPrhVyBghLqq05A/+Mj0roSoiJC+r9tl+9P0CXfvVcg33NfO++5OpCm01vpcp/IGPeoMn0kfjoA2ufJ/nhuXj3In57ne9o33m2Wfb/sFRWwFX3oCt9pRjvSBYJu59qKn1AvxahNRlgWB4+mWsIRAj1RXllT8u8WEm06JWqQUYI90lBW6p3LQNHBdNGGw7C9fWod8wNZfSOM1dNKLRsY8Tzp9MLfpWKHuRuteW1UmP28HuS+2v/cxPt+/4tg+0l198rr344vPtkTc+nDJD/xHG5BWHPoNfBVpODztNdBCw/F4pxnpLKJxlveqU4NLypXNoiXRFsV/B/Gt//N98P4zx3aT/LOj6eTrkT4gm1dPcQWB9IMBjlKqOPkocSt1IMdKWek4yOsVGKbQFOFMLbD4NngaJ+EKmI1xUUokQN3VABM7HjXd09zuOIRDyp5MsL+yKn5+cLtEkPGkqTlWrkONjxVUnOZqKFjtXAB1pVftKDbU1xgWJ5Hee7tqC0wN5qgiCeF2eiyUymAL+Qjs8OG6f/NSn2wsv77bjicurdRKvtpM8G+EcEPFAW6xeuLOCjuudgDQ682UJ04VdDz/JCK6u+/n+VYT0ci6Y9Xp7v7Xp8zLxi219ba2tr64TvtpWllfqFXTf0iTeN0pdq4imRx2uVucNTssiXBz4Vme0jTAO8AVGYAI2XywShzG0oQSCLR+YIYjjH3jzMYTtFIiR5RTN4LG3vKn9e//e/7b90i/9cnvp5duktR5xXtksw5+mmKxs/NRvn2WEti/t/6FP4x3Ayi6RD4Pt/nJJaBuswzy9/LRVwWK6Eox5Bh4Hi6ThOXRpGukS4VRblhQUIw1UeSTiTzo2j7RNep6lcwdJz964vKzm9Ed/9I+0WzevMe2YawdHh21jY22qiect4Sy4F90LugeQ3MXzfR6Sxda6W1mfF9A+FtBEfPlPfPSDSyvkq4XG12F+5Cf/5COTyfn/EAHw0pXjjf/kaOH0z4QQbKguNuoWrg2XuUUWAilbJDnoQ+f7RqDzGu9U8BCTC8ynMo1TAbLLNB4Ssgytz279ZSGaBPHDQpFm0ePoPsGwA2mUb2vRUgi1YDnHzf1ywkjDyZmVWQ8T+WEVF+Ay/8T6rQXhjoSdo0OZv+r6LoKv4s4NgkE1NmGqsxEStl/MOzLBGAFGIoJAZGTSUEAYSWKa0OBP/dpn23MvIRDO/ILEMoyO0kwjI1xoxykw21Z6DOZHaAC74RPxSn26lnkBETYYf37ZV4SBty2Rj3pW1iHKVQiJOLfgmHtm25NnTwDGkmdRZl/ZoB6FrPc/rOJH+HkHge2L8K3njLwBqdpcgkBdz35TCBJpVxDutKoLA5mFlPEb1P26HvaheWhDh+0d3/xN7YEHbrWf+3s/lz7I9iWuZJUpjgwkg1mvOMYoVCw/YbgKX8Psh9REHh2nNGHWApF4TMrBPworv8wl/RkgsxWDy8S2s+i86qy6aR9pUocC0zo7DdhvpE+7TUvZuj6LH4WmYdkVwa9m3S5OEAwuUJ+2P/pH/9W2sbVG/fPwzGFoZwVhHkGUNgukXsqAPrKDAA/krAHaeJjet2opvr7UpNAomw+/YpfQlNXUF0m/jFAYinxt8zef+tSHSPnf08Bn/rXv/pb3/le/+Ou/zuj8BM3jZ6dXOlVucBCisf2u6GoyyosjGVkSAhnAUlMLIhwlnIJUvpJYNo6EFpo0ItrV8ZoaiL8agazTPJHIpK+5Ye8IbalEPX3vhIzcANlVrtOTElISnfca1OfIKVfszRqYNuXCF2w6HOGS02l2dOoPuyR57zNxoWt7d3ZP2l/72z/Xfu3ZL7YXds7b8QUqMQznSUk1Dmb0be/0MNqX8/ZoVilRbUsb6nLyH/XbOoXZOFVZ61drkPwKf+K8GFB1vpiC1hsAKsS1xOZVeBKWuMii32AKdv5Z7bAdF+0nAcRgrVPOTV9Yl8+45QhTtS0vcNkGnlXL/dioi4qHe3fbj//Yj7bjg732d//u3wPnXqrqQrNMbjmkz3BnH9MvCDCh6oxary7rehAHjcuRIoJYYY+3kBGdw2ab177XiE6NAm7AEmVWP2qku2gQGsIMFYfSeZDisz7DwKWmaIBw8UP4NP9gsiZjGsKj5QoLWuGqHyRanLTFi4O2gWz+mf/sp9u161cywO3tM4DsH7VrW1fR5mhb8lu29ZffEd/F8eGFcCMGo6fq67C4ExbBHd4Y+iqU9jrMf/nUs7dW1+ZfpGOOfuQ73rn2t37x03+Din9MQGJS2oCEwY2pWui42oGYpjcBhGFvKO3y5VriZLK6gloSLODta9EsAnOHPXlVkSza0iqNUlcVHh0AxrKBadyodZW/XPN4Rl4NRFhMZlwfGWQKJXmEUIcZI8HTncmvURAIXwkzOhYrg4VYhnqihkGodrzv1+/tnbS/8bP/oD3zW8+1L985hfkZZREIwqKWYH3HF74PUqflFDoZ9fD7LGNJlmkzfttsQ21XEW+1JekRBjKTDSzCFC6ZEeEkrknv4uDO3k7bh+CEUditx3WhLjzSFnzZo8evGCpGdSQij2Wr3QhL4NApeBNGWm3KDTNYtutOpRqfnx60n/gf/3j7lV/6pfYb/+zTyjpoQK2EdkPgEQhoDGFiwrz0hJAIBBJSMrQCjfU1BB7ihsnNIgFhpMDqY1rTAwd3JhBoseqqhrCptkCU+NWkX5J6RlO2r98IVs9mB0b8hceZMb/pTSYtyweuofhB15tbS+3k6HZ737vf3v4v/+f/Y9vdU5NkagXt7Nzebhtr60wd1tO/Zs1aB7Zo0QCpw4XngrfTqsbn0qrAFxh0R4nEwAHMCghwMUv9Fczf+qfP3gGIa6enp2+i6h+jH/7cEJVCivCmylqea/2AZ4HizyeRJeEbIHAaurXNO0KJ1HSqnVJbYxKtDZbJQ7BUXHMmwonzCLFlhfhibaECourKj7DAQ5hl2snOeVXLVQGFw/LCZIT1xTnnd72zyxTyk9/RmzhhUpEnZ83BB6YSB7bOOZ0fjzHdFp26f1AC4dd/6/n23N2znFTMvYGUMGE6ZTrhkRACv/XzZ9sUnhXGM3D0k5ZWVtOowuksHfAKROAhLl5x7Hl52aPlPPvuTgkEceQ5eLWKkL59GoYuIUhM8OWoq78OGNF3hHk7dC5N5dd3aoIvawGOnAAVLgUC5bmNuTiPf+Jbj0ftQx/6ve2TCIR9RkHmOJnOaBzt0kT7Jkz+SoGgP598A8/0CGmd2ukHZgDsvN8XFYOFIdA0cdO+HjtFWrVbPBMSBqNzQ2P2fyWPCa7teKLiJ9LanMWWxlThcc2v6w9vndgVjyftoevrbffOl9of+/F/tf2xn/jxCOtjeAHJ2/bvusjMwLLuMWfSU7a0WDRpnVphLjiFISAOgAYm2hC/fco0QV+QlJSW/jrN+eTsWaFfXFx+O0T3bBaXAkxZF5wkkBqhrZxREQZxn9wrqbwwZHllva2sbrRV7PLqGp3IPBHgM89mBDgFMI/uekfcGTrDKfNhrxzbP2mEz7WD07m2e3TWtvdPsSfY4/b87d3Yl0CWYTuHE+xpjgjv+93FkwvK8BXj+eaHVo9wDynL++dczJOgfKXU15Tv7u3neKgjjHu+AAiuEAqOVp42c3HOefcq7djYamuob6ubV3Cvt62rN9rm1Wtt88q1tr5xBbvVNjeuovpt5Zz6Sub0EDAjs90g84dpIIY+kndCkoByAEbCATbfEanpgD1BvIRpOjo95+th7lrsCjWYqIgb3NoXWp9rhEVAuaAI/jfWN4Fxs21tAeMa8EVIDD/KKSEpkZCPuhX3WhmmBDP4c3QRl+4IyIzSheH033RxdWhbBMLghneYoh0xTXjr44+17/793wV9gJ9oBIWPMCBlCMGUVIMDuQhnYAL9MrRtK2OisuYWxu4WDk1nATUI1JZyDQphJnFLdI24FquQH3BAATJhBpEBB9potrY9OJuVE5h4HgpMvcHHUH4fAOzfTDsp3xff3vXOdyKLXXM7q7d5oWcFpd9h9K1dr007gXwOTyb5pug+NF+u33i8qNu8sAe51auetQcHZwhdBiLcXdLuwU978gpMpyuEr8ug+nzOVdCFuYu3b5zNf0zJ5/XQ9Vk1VGXsGsySVWuYJ/vfEIgDDO2PP11Lo53r1BuKS22dEcrV0kWYbHmtDl80F8JWkIKEzWHndREmLp4tEK47rzuEzblgxrOu31JkSMaCXC2A6s7naxcwN/O0M9Qz1bBjRqcJPxcb/Syb9oSwQ1TYk8kh9ihz64npSO/OhMzsImmu9pJAICaZQN6VMRylHLmcy3q34vIiMM8hSMAHUpF2rOZmXwlCxDiliBbEo0TlMdcwFFZFynOeTB7aKT3lvvEJMAq1YY7B0XKwMoQqc1ggRDoQtkQv7lOhhAkOyDiHcFxZQEgD0zowmV7mRQyF8Nzy06q/ZUJ3LvNL7NWPcx7DHX59Hu9xZS+WzUJxyiEctwZEmddQR1amibTdN+2cO/+hH/i+9pHv/o5249rmdOErhvKiZwGrKm3U2pRnL1AozaHaMKzCLh/oSbvNbH2VzORCmwykoZm4RNpfTjESXs9TwYNxJI+80fIca1lWTdsiAIa8Ct0qz/ASDgpP39bMDhIpxYU7M+6S5RSj+Hb0x10ALiF0IHA36ObNm7SFGqksAp06a7eHQZLBy0HM1/j9+LBv6Yp3T69OqNf3HU6gz1rMr++OeuVaPk6cL1PRR2fwJtPVCYR1xiB5RljeEAaG12VQzT+jSry2uPS2H3rynS8xL37JC0XyokRsScZ7rFKSvDZC43y332PgPYeZi9Frjkx1AYqr4K7wgzDy26Ol/mCHsBB7/FjiHHVrRJqlFdHpcyu1HEztejjygHzqyrYb9bnl5mvUm5sbsWuoY56tqNGXOTYjp+nsDCW58EaKi2iPG+8fRL3fPdzHHrTbu7tt52A/n2nTHp7DvHTqKflk6LSVqYP4CfnhqsJn/jnAmjYArxdyqD1oMtJKH+KEeNtWo+/MajICD/7UQfpuDFflP/aAE1xywOic+yaxnoVP2pRVdRKQreMwtLDNinpNU8kKhuoI/g0wGWm89KKqfP3atfbhJz/c3vjQg+3hNz4EzTDIMA2ExdCMPF0Jw8oYZiWuty0GJrgXqGo742+CQ4NDTJ9SVh/KAAoMmbTK838vOTjGjvHX6x2HX7b3MylXpiZ/aLCkY8rTmk+YbKd8IoxbV66069evwbCnOQS2jpadV/3XV9rGBgPKgqP+Aa60Tr/ZNVnIsjXW4U6c5xK0Z/Qh/AYt1T0i7vb5YhTWhXSfoWPtMYKm4+srGgr+XJB6cf72BMy1TwT52gHZl20aDPKy2DcwowxRkq6qrvxVhgSgETmd+dKpWAlI05HYO0ACqnlUWdOZN0gerPVpLbfbviIsXAooXfObzuvhc4OyeSBGd0TEt4ufdZHEQKMQdD40gusofYwKvHd0yJTloL28e7c9t/1ye+7unfb87nZ7Hvflu9swod/1J6+wAoejiMLHNozhsYLeRtN2fIFF+qJwe9n0MNPaRtvg9ffiQhPcSTLgO0I56w41fbHejseeVpN+AJbqzwS9qkm02YdyJE9qKzeNdgCQJkyrlnXSbt261h599OF24+b19sQT70Io1zbbIpqcd2O4p27TpaMaMauSDoo6R1oFcGP4QoMDzYUupAUEve3UiJ/KY6bKaLr72U6DWp/H9N3z9f7pYa80VVePj6slr0a46sTsPEJSgXA1/VL0Rvky+ukxAxn0jZqyu/MyrXYdRpp0usEUCxzXG5pD2bYrz1MsYe0HcEAY0OSXdFj7pVrxOgzzwc9lLnNy+pjPNOCZTkgdQTamM6M2Izl1hWkBJcxqWeRJOGGuUHtqzVuWLF9rud3tdfSO7HXodludrYQtdVBYTN/z9zIMt9zDw8NIRhcGq4PsKBEF8uH2zB01Q2fZ4XaWwiKHedAY1tEcXNzZ8DZo3BXXF1DX3Frsmkqp0eAKe8Ko6xVYjsY5b0C1ubo8zEGCEBUESB7VyQgwrM8FBOkKnJhOrGPb+6ETXvqEesSPt1ZfYzS+efMWTLcZOFYQfE413G4Vit5PmS/j7yYY8nlU//2M0bGkHWUnf+F2ZowU95O2tuYBqkVwuNr+yB/54fbeJ97N8xKwXmEKaftNK1O7GEq5PAdf3Q4VpRuJqbbrH+LGgGCErdw4yZj00/AuXO61mk5vGsPGuO5pevn3GvExo1fzJZS0pu7rJZaR91boL4Xh6mpdCrSO9SW3dfCxtrrYrl1Fm0VT8Kjz1hY0CA79EnvZBXCJJgE+NyhDdxP61G6Rp55xpV+mJrGhYewaU/BA9jrM4unR54KEQUOgTb+iO0aGDe3MGwbESmROK7LtSDIXT3QjHLolro/i2iIoGaQQ2J/VJlyQ6vXI6F2QqAbJ6FrjLsPUO6GEB4woEBj9XWvQWKblSVzRLggXRp8tw/o1lqNwcDqxwrx/mXnjGu768lrWUtYW6VDjHaURFlpXzt1Oc0WcBlEkRBBeqXbp1smzEiiR4cZhoxVYsfkQGB0nY2s+4dJvHqcB3kZtm/xKllfMKQhWJY6rVyJgDgnLIp9lU0HKGcqresEdrs8zM/N3+KY2zD8wSrWgUoPv+C0b1+1ZP+7qCcXr1xgNT4/at37rB9q/++/+O+33fOB9EP9Ku7q1EU1OG0EwwAWAwcNMQFZfzoz1VFs0vS1ZuANH4sm+1B2bcfpux8YyDOs4vhyvGYfP/MJ3Lw4TN9Tf6dVpnLeMPfDAzQhKaUFS9Q4DbzXyNKFbtZsby+2hN1yPoJDpNxEAm6Rfg9Z8XkOgrnnbmHeNYPuNSb6AmBuZoL9Y+Q13bF+3QPjDT35gmza8RKZrf++pZ2+Bk2fS6QOSRG4I2YaOrKYzpWm7GftFsMYwy+gM2hHf41Im8fq77fWYLyP4MN8f26jOuL1c3/rL4thQtqaXJ6x5pRg3cy2IVqbyYy++YOLNNZ6wOzk+Qhh5J17d+rMIH3j9vitqdZ8+0w/0oSVGhtj5oV5gWVxxZC6iFAY1gbwjIP74RfAAmnFFSiO8+TN+hINue3s6vmNpi+n1e1rUQ0geg3WK49Vw+0cHERJ9vccyLCZCQRxFiyk4NNbTTeAc6r5ssvCXcOCCypKO9JYtc+esCfZ9739v29hcJb1C+Kx9+MPf1f5Pf/Z/337iX//xHMpRM3AKAXIKBvKmnVhKJp9+NdKiv06DmiwK4labBqEQGIqpp4JO16LJq+npu1/T43pbez3acb5xuh5PjFVM8WVY8DGUpfYgXap5uqajBpctbbLaSqcF3jWRtXIC/c7jJiN8/2y+Wqnb3QoArxaU8T1nUseY1W67q3CZhU1hFS6sGnOFvF5z0Z61MedLF4/9ke989zN4j3qhNvYVBCISJEgYBOxnUM5JP4kPv9srfovvhNGr55dwJ4Oa77OmI7ZL9xljD0zU40GMC1JjAWN4949taSbuEJjfcp2GKISq3HQFMLuu0eEwn34XE0tYOPp6u47tlpEp23ZCoOa3/bU6XvjxNWS4AAJfitDxGHVU9hNfNSmtycUeGTVTJuLNZ+3UkPo1PpfvXmO7x/jo2k9goZvEqZfXqBXs7O60A1+iog4SR4BJFPaT6asc4a96rT+wDDZ4TFs70Y9hMrzs2EQw4NpObwC+ceNK+96PfDgC1umDBH50tN98yen3fee3w/vgn/BoBjCF+V1cBtURqK6/CGtgoeByZ3gawMpzYK7HaZq0zwA92J6vx/fn3r6xGcdrLF8zzjOOtwsM6/3T88/CJA3oENLxTEjoir6BqogDds/lmF5aA+8uOO7v7uY1ec/sOAWmwPCP27auz5yATwczBzLxPbZOTSanDHYnDmxq1vVBouLm12mQqM/a8LO5i0wb6CaEwgxZU0Lp1t/gnxqS+9zTJkikgAwJWuvz2PIv6bug0PYRcOyvacNRwjRj5F82oDau5XbrFpDlpF7ihMlpg29qdqvUlsNrsZGykaouJh5BvBOk7hliHBHSvELMNzjzApBWAgaMCAdKdyso5gK/goV6hdeTiCVoCpYBi/ySNG25X3sum7SB8hQIdUR8JixsXNgDuFRRXX22PlVqn8WDz7HAkLTmw/S6y50JiQ5Xt7Pwiku9yQgC8Hqf4oe+/fe2b3nve0gnMctQnqd3K+yoff63P9deevH5aCr2g/U7olNYlfMVzYAz7ZBHCOKbPhdMgY2wDme3HV/d1fb2TfMNZhzfn8fGuirNLG1PYfvUqGR0B6Tbt28jtA/pOwSEeMFGMz33ZKda3yT9ef3qtXa070nPM2hxkQFWbRDc25dYhUYJA4XCvVZNxEGn952u9PZVCQRG0t/SRQ2NQKDpT3ckirQ+QuWwhcwzPBdCZ0jtaVXjVfFdfKyDNwBG4wWuM4RWtVwm0d8JrTekCxCN5eZMw0hz6KbX3W1fOOzI0CaOfOYPI2kHjaO3Q5jXVmsrMuHkOQLh28f7bQ+Je+yohkrnuQGvzzpGWvsSlZ/Pr5epGCEp1/aqUag+W484E6N2VGdEYZO8Aungn1n/32vs4AgR09ou/IVH8AnT20bbZV84JZLBrEch0POAgYJrwEU3wjnGnzbhY//wHH85U6KPxoCrgDCNdb3vfd/Slpnruj1mejUa/U7Ttm+/nPULrXFVDwUM/aZJef4f0VbZEr62V49hST+41t1N2jyEd9Nxobkc102nh246zY3z9XJ6EYb5C1yYLLobRrx48ef09u72nXaE9iaNGs4//GSgaJWunPakjM319WgNO9t3o4UrGFCpiFPjdNCCz8hHKWSiHPoVonDRgiJrQIrAHdoiLLMWvQ5zsdg+57I1+H5bhcx9yg5xb7WuF6vOoBoApO4cUZYAqkG94WkkphOwiBFyV+Pd985HMiRAG0ScSJIJXQRZRt3WhllV+a2Nf6qXbr+IRJqb+XI+L+9oa5kgTpVdfw4YiRTrTn5He5AigCIWJjJO+HJVO007IvwQpopFSh8Qp2uc5+yV2KrfB4fHbV/rqbEjT4JN2g5+T1DuHZ/l1ORCTkFSM7D2XY3sTgBL9ouV6nQcXSuawNdAoHYopuaWEsu9lgJxTTH4ce2bHFzC78qGJwrrlW1HpFrrCPFiXTMwe9ZphvA6Q1JCosoFHlOZHtjPg0BKwX8BYLm7IFYC0+L1QJG3P3ttHeV4hIaubG969EEKm+R4r+iwXRYn8d65c7v6Z04B5tapNyl7PkE8lXXtgH9hEt+lqHnwMLAAo1ayD+4wmdIF9NSScGOKHgtDulN8Y6YDxWDHgmCcTqPfNN3EH0FY+eQPigvsxlXeqtOTvl7A6kKzJ2UJgS8II5/CxnUBLyNeXfUVaJBnLvJvbm2GXmyDwtWblt2NyRXsPGeBcbUWGd2hWHOnYm2xbcTOk6a1teX5tkGctlr2Og1t+5zNAchoCPOL80/LzFkQUxRhVFmCZUxGYfHjHIiucfQPUknrXPbOnW3msnsQLIRJg+dphPvmaxvrbQ3ptwK0WQzMIkkJguxWUGQkoiMb0lDylYhUj04ZpTP6CQCIyaKYxCrVlOQgNZ2EKxwSssyX17FVlSnv2JX5+J0OnLUj7DEEd4iAUzDk+w1Qmrccab3+WwF4dnreTo+ZPhy6eMd8/YT4k8ZczmOmcwipuRw1DWNKDFhh9+osyTcLgIQZp5WUfNYN3qc/cR0s3GOLGM2DkzDba9vJE8ZeAB4vYPFbAfSHAlsGkkotd+gvGaczVkYQGchCLR5TMCpYwbN+cOu0yINTJiOY2qtNJQDQACfgGqGgED9jSjAHntfWPMFpsXk/MbAoFPyIyd7uTlqQXZlYBYLrIaa0/cIkLqZPBZ7/hEOGixUmYBGwighMPosv1zNwiCl4S1uh3MFq0t4BH1XOzPSRVTOO6+UbJZSzPjM9bYgAJ73vE0A8+WQ9I/wJg8a1azfb+uZV6IX6wH3qpf5oTNYBrnP7Fe7m1gYWTQEa8i3IhSWEAUIggsGFyCWZ3m+YeL6mhEK5fqNBweF5D+1CWyeNUL5+c9o+53Rv/nwhAuHu0eEzLlA4Jivpch2Xi0D4lR62WQnX32sPdiBM/TL+zVtvwD6Qc/UZnYno0wIb3zuhKEMESjM1Cpg8JwnVHJCcOUiEVe2kBk8u51oq2gsZnTU/q224Vk1iZ3+3vbSz3Q5OjjKyzeeeQiQyiERdaGeEGR5mGRhHUiRrtItY1XA6MSvCUHap/s7X7X4JQhIopgrhqV3xW/a9DqcihtE2tQsFXW4VgjAcJTJaTAmobJ6zSIkrXoKYsQW4wdao1y1x/KU0YBHOqLj4XQOxjcbZDmrK2QXhto6KrzaK927SRwiVMTMIEv+H5/pnOZ3JHCBcFKv1jNY2NzZSjkLF9vW7MLxl2CliVGaKiQaJGaqauhrx+XpNT9thFCbrD+wWCgx99DfO8P6sCS0O7tgvzfap2mWTOgh2kLJ6d1a6MS7WH8HS1MHhfuhYpnZQMtO4bLVtabymxmoR8zld64ArP+QyXgdoactCrRTX55r61gDujtfyck19Q49LtYU+a+3rMD/65BN7Z8enXzg5PH7oZ5/61Wt//MkPbDNKf84FD0fmuiZL4J231pbdBPU7o2EaXeqxI4ZnvW2Q2Do5PGJUPcrxSdcL+pqBZwzMH4SAUBtvw9LYocHamlbUeoQHLa54EGMNP2HrSM18mQbrjbZeCuFXaq5c2WhXr20hidfaMsJAfvP4p7fTyBERapi8VkonKEjIygiHvCCJN814lby23sgkLfldFBO5Nb1RhaODyKDAkAmF1WPTS76zQCZx47qBzBnhWZITS5kKBly6MjbqJMJVIVJp7jVhrks2hISNgICx9WtlcDyx9oPnAkxvnDgIbDxn6mJ+UzrNwFq/kPXdolA81jLtXVOnfP+Mw9/LF8+uaF+5cqW95bHHGAXpX9IcnaD2kjfJcaPlmV78gzcRTNRgCr4MInl6fca2mDZa5tA+Xa1G2OMOz7a7+6d0N6S/n31VQ9Q9aYfg4FXLz7Jt37Gfd5ucFD2S1rDZFMf+tD8UxMJm3yEQoHWrd+egD6j8kU6hZrcrzOs5wGB9dnfrBE1WN9Nj6TA1fRVmZeHiWW/I3Tvce6fPxwd7z0yOD/Pmmh/fOD48aLuOvAduh9QagZJPVyaX8WV0XY/x5mMTQG3nZkUfJs7UAIEh6qpxah/mr/K0OYNPeSH4mJKAzsVl2EXCPWrsR2GyNwsDRzugLP2rhK1YHx2hFqEGMYdEjiZhXrpC4VEHOUgjQ5PPnYZ1BIjhqmQEY4HdHhHLWDWmdJwSnme72tXiMBREGVWOcmQqGh/rynG1x/zVbTEVnefeWdMmXzKdKDvhaaajfaxGdosTW9utMzx7/4DMWItOukW0Ju6M1HHe/VrzJowo1wyqumqLeHO0Ew6ndQ4UP/iDP9QeeeRNooc46AhUnTGlQOzmjVhvpPLNWbcZFaRURm7rkRl6u3CHdr4e49RHsDJaYxTAMyY3ALCrafc1va2Xrfl7OZeNeAmcl+Ktxji1LOmZ6AhNp23SwQTNs/PMBDxo3UL0q9BuE2odhH3uYS+//FLb3r7Tdu7utYN9wo7kt2P8h+0QXjNM1zDj3F2q9xvK1X7VAuHqxuLn1lfB3eT4/T4f7mz/ysHuXQSCVz/VSJqLVJVeCzIlaSFyhQMtDFHYLVn4yOhaSMp2CgBNAC4r7dhsm5BnSqxDB4jcftBIqaaAKcSoVRwx/7zbdrZvZ6X6zosvtqO93XZ6dIgmouBC+kpUCJcl6lylZzZhiqtLK+06U5frq+vtgY3NdnNto91c32hbahpYT4W5QFOnvhbiV5jkDHlsEb6dGq0COJ1O0bC0V+bIl3pojyqztKGEj6ABD4kfBEgnMpmLh+TRaup2JuPEM+lG1s7MyrJpgEWYqp4i+CzuWih53XpS+FjuBLxZd+Kon0jKg4itz3JwLd+FSP31zL+uFcTWc/WR8QP8tEtnAjFL9GqTV5jzPvl9H2mHSIHtuwft7n4twrro6iu5Xge3gDrrG30Oaq7z9J2QastgZbVBA9HESf2GJWhod6X3/k1xb1zoaaCroq0hPUB2GtPq72k0Kfs+xnCt9fTnMoPQBE7LyIAG/RFIHOH8zKJQzsd+GHykac+pKBQcBH3pyHMGZtGWcDiL9UyMz74l27VPp+BOCeo8jJpZWC+ui8qTiV8xq/zZgaKu8n+V246aW9fXPvPQra32jm96/B0+v/vtjz/zlocfam984Ea7hQp+/epme+gNN9sbblxrVzfXc4b62tYWcdfatSubMNgqzFWjcwQIROlqssLgFMbWqj2IlCysaf3h9g+siljdTDFI55Fc3zq8e/cuEnI7jH+wt5erzGUKCV7rKK624Hf6t1ZW29WV9baxsNS2IL5ra+ttnVFplVHEmdQCSDpHkvqK9+YqaTc36lgoAsGwOWD2A7MbxHlkdCVTFoSEmgMErCahgFAAyoDTHuE52oFwuZCJDWOJTBkVAQJCeKi05Rbzd3/C8/walviUyT/dMLF2IFifhA3dgOopM3aWTwGRdz0GmDM+6x+K70JKrcdnR+pMe/CnHqzGfrMchZ6XqqoOb26Aa4Tu8y/fac/f2WkveKfF9n778m3823vtFC3h7e94d1vd3EIgzEfgVznAoVQZSs9/Yb5kpkEDEKEhrUxpOwdjWBcWQQt2yDKN09Xo76O8rkY67M8y4zi9xmf+Ygw3/bi85KV9CoNaLylcVbkMetCVa2SrTIPXoM9VBqs1BqpN8OJugwPiEgOZawI5Go9QsIso2RqoCxixusX0agPDtnYEjloB4U4d4A/jvmqBsL6+/OzW2nK7srScKcMDN288/cgb3tDeeOtWe/D69XZjc7O98eaN9gAC4cbVK+0NN6+36wiCDeb3m6jaVzbWwlxXEBZ52cKy1tdJe7XdvHaj3bh+A6FytV1ljrlFWSLEBovZLrEF3sbZbp9FrB2iTadDpF768Qbg0u2d5Xx+ukAFksJkYgwsutUoMjyG7JoGnMlo4vydboI5HOnVduruB0dqj5PW2oR+pwnIYgqw05W2rn2AaITV4f4eQu6wHR0cILwOUrmdaf31hqd12Y3AgtV1NEfqJM6ROwuSlg0c+fKS8ZdMRvyB6Gq+We2b+gfrupY0bZijQva18Ve6IW3g6KSVwhNW6cpq+lrOPSZ1Vl3GWL6Ch9DsLjzy6MPt1q0H28m5W81L7VR7sdyOzhbawelFNIUn3v/B9vCjj8EUK1Gr/b5h1p8KGP99ZUMy8aHNyIwt/PQ2Dqb7B6e35540mP6s22lOY5kymcbwGT7uzd/NrPwqS0GnZuAamQJBpKVfCHeUlw4NrPsgSDeHAECLWmFAW1leg669RZuBCWHhnQaW6yW1rlN5N4n3ctTiYb1T4yKiN3Kbv1yEDlaa/KoFwuLZytPe/gODZ8rwrsff+Duby0vbqwB9uONFkHuM9idtmUY5mrqopwC5dmWj3bh2pd28utVuXr+KoLg2FRoKiE3U85w16Cuk6oo0rCM+wOKvFVhfix0Ye9QButlKhHDspN3d3fbCCy/E3dvbb7dv32nPPfdc++KXvtR+90tfYIR6oe3s72THYXtvp+0e7Lbbd2+3F+4wFyN873BvmJPdyRHRMLcr4IxYMrPfTpDJJzz3swuBl/pdyc/LTdkCWszaiG8cejHMmloSdhFhInHag9F8zG9vwjyZEoSgFPkQRhY6S0DUtwMIM83I0ui4CjE7VsavxSc1BEkJXJHPKvLugn7ymC/WMoYwSa/8MFI0mdLMiqFKpe5rCmLfsMyH1axcP+FZo9xSTVc1FS4keXvjgw+ivi+1Y5j/lEmmQkE7uVhsR6dz9MF+u/ngI+17PvK96W9JIQejqC/rChRjnXEHe9mIrQ6DptNIN4EbG0FBm4Svt09j3mkbSNefx7anNb4POtoe1hcDL5tej9b61RJLy6BPyNfPGRjfR/FMHdCIj5j77+8dZC3gmGnW8THTanAiKF7C4/F7Fwr9apdhWhFYl7YskkZXWGu3wev75S21C4XKVy0QHn/8wefOTy+2z88uHvr85z9/zbCFi/a06viNa1fbw298EAGwFmbwM+8yiur79ssvtdsvPN9efOG59vKLz7e9nTuZ1/v5rn2Y7eWXX24vv0Sa27fb3R2YkbD9g/1MB46yW4FqbV0gXuQFWZStOrm/v5+pgmXcub3dbqOGfvHLz7fnX7rdjkHW0QlqkZqAB4ho9BLq1oKLl+tITRdEkM4LCC/91x+42R558yPt4Tc90m7iv4HQ8tVmiU4hlNdS8zrqSlvXj/U1YuHK6UK0AgWAgmAVjWhjg6kGgsBbcJTMqnjrqxvEu8tQ7dHYHg1NI9xtOjUWraOrc3pGIKyaSNZpFBQy2MhaXh9Fp6NpuAXrfmnskLbnQwjkQzmU1wnd8BpNu/pahO6NTn1nIdZSZCRsTSeG/HIwxnj/+2e7MjLj/+Z3vqN5Pby3Cbnq5K0/dBMQ0Fqye03/MQzw+7/nw+0973lP2uHIJiwK/BT4VZgOf7fj/LPw2XOPty31/MoyevhlM85TZigr/8vcU05+RQe2T7xLG9Ka9O2U2JfPFFoyv+dIQDf4qnUAz5S4KHiEcPDZ+j0K7yE56bEEHf1J/nQNdeWwGs/8lbFPi/C+eoGgeeHu3Wdf2L7bXt45zbThudt3nn6e0ffO3V2so+ouzH0He7vt7t1l3uhhIUYZ1EUBKUYeThJiBWRja7NdvX6tXUGoXL1yNdtS3vfnIskyI4zKe1RHBERGaH7LqE2wMkS6yPTjKtONB2DgB9rW9ZuMMA+3Bx9+U7uOaurzVcLXt6611Y2tfCZsae0q8Cy17d0TRqTD9uLLe+3LL95tX3phG0Gy117g+WXCvZdx3qvdsI5mR0je4zOvCZM1PeGghbBB6CJCwANW2RGhE09PfS+h5muZqx0r8WUeF/RQgWFQtQk7zI7yPn3vx1+CcRYRLMswpNeJruAu87xKeCzPS+ByCZx2u3iBq7BAaMzz7JXp86RZIO3CGSOQi6mTo3Zxss8ofcjUR6FSo7+EKPOPhYAm89jMTT2+Xa+lAz1MC7FR3yn1+C1Kv4DlAZsLy/TiVFxLyPkT8rhzAQmnzYsrC+2tj781I15GR0bAOeuDJlyX0a+YcJfq8cff0t73Le9hUBkWPe11RrZz6MFLcr1j4pSyvbotX3lS2qAy+wIdICC0YE7wJZW7/59FVeQvycM4tkcB7eiopJKWTG58Z9gauV+5PqAxTtMZucePhcJ8tooVdPR9cIcFZpM6BYBqGHDW+K+qr3Cl3xmcaGrwbD4HsvO55RyIO4BffA/mRGHg7gBhRz478IHLCFfq20WDCI2CryPi/Oq4h+u8Qu0YGvaw3T70sAdveuR+14GZPviaBAJTvKc9sgs8mTbsn07+yTFE7Sk+gfWut7IFqLOrXJONzcjsHYkQmQ30S7UHx0dtnzn2IYxeb+O5raLkqzMJCgLRmw6wo3D1q+pcuXq1Xb9+PQstOWDBaL2+eQW72RZ5DgU4etNp3i/nfveBqj/leinlgScLgVWkKX09YeiFqzv7BwiL/XZn96Dd2dlvLyPkXkTzUJ3dRmXb3jtsu/vAq8QGF36/wbcYVdkkTFd+VeVCYKA5d+05tks4sEu+UeAwawJs/4py1gsgChkkb7iRfn6wC4ONnzxuj2pVxXV9FbbBPMzZ2kXechvOhsDk+YQb5ZnP12ldE3Gh1SPeal8StDTsyOQOTt/FkXCzAAU82ggN6zKCemNtR/y0N6pDuYb4L8yC8NF6Yu4Nb3gg043MZ9E66jg6jEHdeYmMqZRalvDs7DCgAKfCoDRD66ZYcCwcETiEdwa2PuOlF23SyLBY14+cdjqlMa1Tz6zsR1WvUbLqsH9k2sp72W97ujXcPNquvXbhYTxQDbABj//U3DKtJb1qO4PZoqo8Ya5P8dfehIbqR1ayUEuAI7qnZn1N3i9sQUYlYOzn4DsUBdMjpOljKKpte5O2POWgK63DY/LX4eAa5seKctR+n4EPuwddf00CYXv/8DM7+zDxyUl2Gs7OTj4WtZyBQgnlNw+UavlyEJ2Oh45D+jLHUWrtA9A+cyFvEPLdAOc7Gv+LyI5Q3X6qTv8iwiT3ETr3BrGnIGUf4bHvVqOvb1KujE8VIEqpLMGAL9clHOVAqG6/slsBJZKDaIhDu6xq7wouwsQ5qxdVKjy0ItA3G/XvRmCgEYH4u2hFd+7gv7PHdGcfxCrQkN5qBjBRtAMZis7KCUwIxamQQk+iCaHRlk54/MUNTnzuuBlZib3b7MljdVXpXYTKgmhPjJEwa0W7ujyrzbQnW4nmoa01fVFjqTcuxzB2OIrwK32VJQT3M71y+5FU6dPz9shDD7UHHngg5aVOBIBxKXfoa+e2LiZbr9PAmKGMFDZ+ThX86+GYKc4M9w+3cIsl3HwFTzFzCsOonlunZpymC4GUizXcfFr93fT4bnpcFoineKKfwXnoQA2Act15ycG1YU3pHe/4ZupE8ANaaJ+wbGXzbJlqlQoyp6URwpRjPqtTkKhh+Aq1ZxPqUJx1KyZMI/zYAiVTPgBxyGLQ0P0azPn53LO5xXVyninDkx963xfuHhw+t+80gFHxEAaIhSEOSbd/6Gg8gZGIh1G0vvnnunw+L0bnZxV0GJVCHBBLScTlEI0MI9PvHsBwCIFDRsAjmPOEke7ItwxxvcTU827eY38o81KH39T3e4nH2CPCj0G0M3Gvf+9aSyyahCONCqujjqO+pJFr0AjzOnaFXD7fhlXzUHXVD0sBnyiWSBQyq8DsW5y1F5wz9cRPiTGduZKOrOOpRUw5ewHMY2Lr7mVLKAMFrn5snU8glErU0OMO8UmvVQXBOOJn4XCoxzq7AOh2zBjdzARWWZ+BvCJfwwgHGTI9eMtb3tKuXb0WATlmnt7mLmjUUNRIvAFLf68z8Ni2oV15sJxRWYkbXD09rfNpy/Aw1ljoOQWttqhMVv3danpbK+8sTmu5Pb6nGacjZhRerrCFOdUW8NnvUoeM76Lz2x5/LBqd/bXoJSfLakzixIN74sj2CKt12LcIDsLc7vbkotqV7t6eH98hXK0PW9qfW5Rlvc1rbcXdCbc1ceHDr0kgLKwvPr20vuEXejNl0CyvbXzMbwjKIM5hVMGd4+yikuwhENQEUCIyfaiPm7pk5rPzP5gWxlAtAmVQBy3EyiyqOC6SqPLReiqnE+g0FwJV0xUYThM2rmy11Y31qIWQewSFypMl6j9BnXJ0P6FM431LT9d5XVlULjpkMszbauonjMAHmur7DMDNcwSAAqILBBJfMEeTh+TvCfM0tR6nDPVmoVqUWgDCCkEm0d164GYJOiL7iC5ByKjKlpIvkAmuOBGmsYWyQkxhfG2SF+NX3CAAwG2dFShC1TXMHMJhvoQP7tgvsZumM0lnrG4rbaV/LVPlePZzrl0drheXER2Ru5X5ZdBuFUjebXGE8O+v0ms6fsYmUIxgdwT0pylBOBM0aS9ldAa2Hu24XT2uW00fqKyjh/f6evnaXsbldLU2UyN5OizYAJq0JcMQ7T7OLVEuzJsmwgA6XGKUt02+BOdUK4fFeNbW9Mq6wTFpFSwKh1s3b7TDgz1o8JT89Y5Dv3fROys9N2OY38JQ4NoGBQZFfPXmD337E8+1uaVtmPqhn/3V2mmYXMz9k34/vCOqTB/rOIag8AOp01HWeTYAOAZNJHAQZadIFL2DRKSIFVBVWh6miLcB+WIxrmqmQkB1Jx0Esuy83oHV0Hr2bgO3seyEHKwZdar/05G4Mm7uCQg8gyACBgVXRnsZlTD9TklCMrSpf25MglUQKXCyiKTFXyFgBMTfvHUjajFFVGfiWt9M9SviExe6ndC6MazbPGN7e8bpUhb/kpb+qb3tkGLCrKeX3fHV/ZpxmRFauJpxPbplK0/qwmrUQhQAva6HH3644iOUZml7Pba3q+4d/5nSkJfoNKjnKTPgBWsZ0z71b0jXremypjD4p3H8hE0asc6UZ8m4HSc9f38ex1tnN+O6NJkuZFFVQeBzgtM+z6kkPfndVvZk6wPQhVewe7IXMoG2qYNM3kKdaQWBWnciuiZgmoqTP4Sv5dZmd8CcNli3a0mGBx6e9UeAMAC2i1P8JUiqZV+DOZmcPuuc+nyvdhomp2cfy70DWNVtGQbKzwiu6p+PUwQiElN5EYoq+sAmhgPhAo104dHRX8ZTGzCvZfg6tNt9mVoQLqI6w+jiKeTNI/U8lIEg8sMxHr6IXV5DMtYhDg9juKgVlV4OBhVZWOJZ/9QOHahJJw89KhF1M8snwdEiLXhwRFDSRw7SNqtJVYRtbG6iptX3IJw+ZMREdbVWCcS22HcZ4SR66WpkhUPC9qfGEKIkzKiy/IzPA//ix5LOMjNiwpR0BfgqIu+jXB/pxsa83Yy8GCG+nxnlJ72vl1vktatX6WbrqDrHwrvXrb/qGxjXAsxcf2JjCt8QXJaHsvZbxY9Nb0M0sqEe68528GLtotzbzpm/19dNfzbN2D+2/Et4TDoNYeXPPrCN8TN0wPy5zuz0sL3trY/l2wtEA+NcjrYvMU2oS1FdcJ2Hfoe7DryVWdWfcMO6BuBBuTUExpseeWM72N8No3vTcsoaylQAeOwe1ooG4UJz6cJfo4EIn7aIuYX5TBuQrE/TAsWr3ReESKRK+DAt/mISEVgM4oUOOe6LAOhqi8StlHaOGSmqmjX8+txYBtE6Z/arQ14cofW8gDcg+869Ni9IyYHWST7zqxTllmQ1DEb0rHaTNjfQ8twvXkl+/QofEFZ9bjkwES54DTDIrIS7QKQAkDgyr9OC7Pp+nm3o8YbRKbTZ9pVafx7VWEHiXr9w2MIQ1jCSXjYhL7Pqkk4tJAKH8lx59o6CjIRJXUY/QSnTjq/+sATDyT+ytqPbaXhSvpapFJUv3uSzXWE+Aj2J6rPh9SpuMea4Hp81xvdwoVeQjWEwLq3Sjb8b6vdH2Nia3/ZKX7qGWbb94G6LrmHdGGe6qr/qG9tuur+HC3/aNLSj8DJAbpm033T4Qu9i1heVjqGB9zzxLnCiBnFCB6lDAxNpQsDpbWgGQjYNLARtDm/YIhDKev+B28RqCVfyzo0CxzMxdekqfOd6RPLNI1QW2zrWfMiS0MXXZGjQZ0odOstOg69GQ2nP2Dh/NWdiQi3BQYAhbJBR8x5Xksnk6ihpRIxGJDl6yIidUMY2BDwIF7sgBGKHIXRyQGaCAKGze5hp86KUK+rue0sIhMUlrXApIBQsCo8szPHchYRfzVHyeqw0izMysn5gcR7nIo4MnTmrnVYt55nOAuFhdkOI68eNbaMk4FFcVWMFQ95p4Nl6zSsB+uv40L1saidlsNaDFQLLzlacDBHY7rXizH4IDocwzWVcf8OMdQ38cP3mzfbWt78t/ZtvIQY/ZYRjzHw1dRrgqyAS+U+8VPoEDUWkz1OXtvriHmM68+EEnGnaSi9daITtsjFNr6+b/jyO6+WFToUHW+ZeWCqNjE378nwe1d7nt4Mft909j1B3W7q+Ui/v5TwPz2pbuQnc8xkORPLRtM0IX+iyBp+LduPmjaS1rLxJ7OAbVx5zp8fBudYp1te/yvsQxgY15FmZhMpzWYoGOvrHWe2kcG9v6ZWHwSVsfiKjPh1Vb3DJmGFS7GVpfJk4FRJFSDWi6CZMAkP3SUMZ0Q3LOgPTFdVxV1Pjd/pi60FcCRGnGdVxfQsOINAkFFyUL4IJ85VphUVeWBqEgELBNHEp071lgLJkukQBQLnWZI8bNcBqqAukdmqtHcxlNdgDWqQInnyF27LFR21PkYtyxhZEpT5t30O37m7EzxiHl6141jVNTrLRzt4H2qGUwa3q7qn/VUyPEnv1RBtVp85P26MPv7G96dE35WhtjZ7UTcHjfi9To7ZErd9flcR/m50ks7A6jj2zticxSZDUdnPqsl5v4CqmqbZ2XOkX3z2PhixTMxvxy1TcUL4PQzk1hSTcqUuH3mgtIQkd6qWjU6dTRm8/egQcyRsiWVBcpIY0wYfrWuIF64K1zxO1HWAeFrDdPTKPYUEB9OQlKKbd3WW8JsyBudZl7Bc1NOhBOsRVgNzbwq/CXNlYfNo3/dZXlp8Ygvxw68e9G95Pjct2sge1MILxpEDwDMDCMnC6puAi42K7wO+CHBxFaom6rNt48md4VL8NlDFQf3xXol44GtQpsSBRKVVhNOO1p8dHlTbxagbO1cyrqu4oLpOWGuWz1j6UpfveruU6z/b0W+noEiAwuk3hPYH4Jf7+MZr6yK17x4Rj/Xn4xGmAK+2m9gCKF7hsbawBFtLf0YHeEgP5ZDn1+oq2cxy6uOWDruDR8x1aIIJexDAwxEpwChfLB88DjPrHjNJtCJF2u4szUaMK8VBEXOLsuSFMfxc4YCU7Mh0VLqqmLNAkBQZHPAi1W6shLwhe5vNa8CtXN3hcoE+8et6dJbddiynDmOTMi2K0XyrQn4NIlB9hmjSUKbXbL9QWqrGaIjHS4dphQgHRmN4LQmQCBcIpeM0Rc1K4TuUR6tQ8NLgEK/CR3uPBrmHVQjGV6FKJfvNkfQvbr9c3X9IFV+AC3JzTJ9IKvZPTiAsgjoG5LdI/aQcpRd/h4UlGc7+u5V0F52eo+ufr0D000vyOxzJt8ELaRWATn/NMcxqCRE3Ca+foy2M1YsJyvJl4XE9Drq9ttv3dA7RQBiLjTodzMGgcHmby6v9j71Ygszj9msyTTzz+HMS1TaMee+qZ5zcNuzi7+ERX3bvNNhIE7xxJpnR0zWqm+LIzcctfBBErQYzCpQiPtKrqZ/txMBJI37LSOqp0ou/PGkdCtQi1hloTgGElZIyu1jDTaWaMQ0fawRWaMOvUPzY9vcaybGPXUHJ6Us0EYejClZqMaT2evbW1GfyoKXUY1Dg0lEi6eEXC6zZVP8JgaJem2hJkVjwM2sNkNNPXaKGQmZWhO7bCkxF9sL3NY2ONJLXScjGWperrex2URHcWg07hkpMxESDGp1zTWEcJC0NcU4hHY/354SVebcJ8Y4gC8+AWSJZX1jKr3NJEhNE+00g7pjFfx80UH5fK0Wq6O8bb2KTduNH2FAQIe3Inzl0UmdTj4drzs7l2CHPnTs7ji3aE/xAhcYwE8P0PBZNFeF+C733sHfjxnRPSn7bdvYOEeedBffUZvFg+uPQOUwWsx+mPKfP0eK4dHZIOy4wEOqS9gehrNIxqz0p4jMTZafiBDz7+LJjZlqhduY6lCkcOj+DmNVuRjaDwNeNSARhNcHOGHat6nrPtCccapoBQKFBH76SOdP2907q1YzNVwPpsZxUjl+md1zutx3e3+4m59FwdbpnmNbwLoQ5PaRwFR2CLUAHOdIow8Axh++6GuxxOFRRqFp+6Ug9w4Vhuah3g/Eqmw5982LGA1EiUwjJNlxHKiBn8xulqet7kNxxB13FfbbsfXL2cqs/1GSpL+PUHHsioXOdNCCZM4iZDiDaEC348NKZwqPdeZFjxXP2ngOgwuSBnGzP6k0arKfgLRhHoc29T4B7akDLIn4Nalkm8DGP8eIDoeTWm6/V0OHpZPa7gHTQR/CnZ+YJ/03TWVn7rsg2+suy0QCYOMysQGPF998BPued9BZj5wIN9hIunaNxzfrIfzQutw0N4aht3d/eT1vJOTsEj+Lyzs5uzQbLe5GwBweBdExft4PAce9b297/Gdxm6Yf77tJeNrIymDUsLi//YLRLfr15fXWtb6+vYtewCTKcSAL0IjlWdYa1oBLnFCKsW4Zt9vjev4mU6z7jnM1WUIbP3DtWdMt5gRfCYEeyc7tdqOkOPrca0l597hw5ZE9f93XQ4CpbZaKJJtw915yw9cWoKboM6hcjLPdY5wF6wDfn4TeGp4qYmQUNct+bvfk2vd2oMxvawjgcfZfbEDb+edppHdzApnyROGeKZmpkwcV5v34IJEFlMJrHJJB4Qk3BVy31Jx8tVc8aDPNE8nA4xjYSWEZboxZQ7e99iEEbi2N9QXwz+Ht/dCh7wM/JrOvP2dFmwpv6eV38JnBJKY6sJvPhTtnAPtsdpixaBm7C6ZNc4adIyKq2C1Xm/9xZ4y/fuwTFM74lfRm9U/lPU/8k5DIzfw30KCN/iPZ4Y53R6wfeLiAPuxdV8KlD8MS+PgPW9osWlFQTEWdvzarUIGw/9MV1w/YHO9byQrx18XQKBEeYzSnHm7u8ZghwdP6567Cip5HM10z3Rq1e22lVGxa2N9XbFNxu3tto1wq5sbuaDE7Mv0fqlWu9HWK/Xi12UdGQCkzX61nZgZ8Bue0f3+G6MU4hoe8epEtqRutouQDS6pusmeYf2dMKpzpwJAt3u77ba7vZmTR16Ob1sBYHvE3inpIOF81zPQ7ioSE/O4Mmvk06ZMXxj08N1L6exPIusYovgtZVuYMS4ELwEa41GYUszKJg6QyQ+hZWdlV9pKh/4onFhGuzu3bsQYL1QdUy7JVDf0NMvkTp6qfb66vMx/aJr/1iuC76pVz9u+atsXdshY9kmKxc+w7sJfEM+bZh86Ef71vym7nhLeQOOZnia9Xk3PVzT88z8IzjER9LqF94Kj8svJwrRGKWBvGxHe32z1rcTj2B8GT7PLjIiINQcfDlv16vnmC54GvgAfHoC+Mx1i3lfHnQthCoRDourG21heS1X1TE5EQr6B/5Y5J9rVecUCCwF/ddoJufnz7pafnxynCmDhv7/mI23Qhettm/faXe372bbL4FYZXtWWfm57993AMp68KiujlrPtVEeJqow04vUznT6RWqX4Ol0rH5Nf9ZKWIb3Du0d3dMZZ3m9zLKJLSYZyjS+awHdGHevUJnVPd36w1UjsNOdUnnd292du+QDboouIWNa54czIu/lTMubwjirY2x8Fh5tj5uVQ5i/hDOyDHjT35nlMl56eTXvHdqCnZqhjp6uyoPQVGcpN0yaEObFR0xUbR9PagdlHdm09BERjnhRcx0BoZmUC9zWWbCFsxI+hTVBQ7+OYDONj4E//mpzN1mTGPDR29SF/bgtgWF4HodpzKdfOLrfNLN4/+u3HdCqWnCMEeK0YFSLUDBlwZIAT/wekfQQIbCvgBQn4EYBIb4mwL6wvN4WltYQAL74vpjwfTIdIjV8E9d3i5hdJFw8+97Qrp9+QyAswV/5LgYquNf21SL61zllWJy0p+cZ+eaXl6ZThnZ2+gnVQVfGRYOfHd9CE8gHUSRIGq/amPnfYIM6GuhbiRJM3lIkUJERMWYc1lG2M/OMQGoxqMdpHJ29nUjrixvdVfD0vD2/ebTm72FdA9GvKttHp/tZO9605tFfF7bstb29vbyYk+vlT7z89SRrBWTBzLVtBcLdHcJOpAbqtgzmgiaQTkJImmIo6OYeM4u/1/S2jds4bSe4lEkrbsiACZNh/HBLUtBJuv0nBzvnJVfyCp9tremUqnXVazkuWFpXCZhaRF5FoHsoyUVh1w9sikq0u0d5OxV/HWf3+DdE6iU2qM+LuOl/TFFTIUGBmvqxaZttTJtm1nBd02j0d2O/abLWRb/1A1Dd9LK7X9PL7bbTR6eBnr8PDFMb8TeUJ60nHO4c2pLyTHV20q5duwLtO6U6y2v5p6Q9IY9XBJxAg2pQO0wn7u4dtR3s7r6vNYNTi0YjuEAoTMQpVjz6cl3WFugjdzvml1ajQahNuAsh7oXCOxu9LmBtY8Pe/trNk9/++HNoCNt08mNPDe80PPmBx7dp1DO+RORc8eD4gIZ434GLHF7aoMqCaoNUcqvDMN/Zdj6j6uh80hFCv69HZ/WUuMS7Ig8D9ZdfemcE2SMj4/WPfei+9NJLsV6lJsNOJMzBjncpLMcOmqr7OUNRzB6Gwio4XMvI5ZdY/Z0wNJ1YNIGxw4cNsZDO0ez2y3fa7s4uTAJxpE6FmiqjSWWRGfGRYOofh3UzxkHFldHf4zquZuZSWUT1Z9ONCbszXZJiLEWvbqWrEbwzSfUNebUO+7a5M494sjzaugiO8/q5UzKeZf68H2LpCMhs6wmTdQ2wWI71FNwFc2f+2MFfxjyDF5N2kLcWbksw9F2k6r9qWU+n2/29/F5Xx2eP87nKmMEaeC1xyFu2x5VQ0K/rIb7V9RUY1pfxEArgcB/a3IM3DuADX/GX8eFqmFsmxwK7awF+MtDpg1MN1xZcFxDturVA6eIkIhg6diFyZ+8AoXDctncOY/cPTgmjHrSLr0sgaGDNZ2zE/sL5B4cgGnP6sbw1SNcqg1STsueN6wUoXok2tTRUNzcoOQ/KhQ74EQRahUGfV3pdVK6kVmLC7B739fq0fUZjXUfkGoVrfUDC7IRtZ+j2jht3eu+sHqc1X199Hhvjev3dmlZjWv0uhOma1gNPgSlxRUR+iv23f/u3I6ycM0Jm5gYeGGIoJ6QJTDE43duNz9N4TPJgrfN+/nGa3t5uZVzdruX0NN0krLuJ44F/HYdaTerD9rl8Rm4sWWLyOTnaqLaYF3MGTSB3VJg2GqIqLLAnjyO/uJkJNuGyPs98VNm2s+LGNlodViNc+qUJWhEm7Yw8zqMh6BVmnGacVjdlYzsNCJPwdtPj1JY6HB23CtJMR+GVuQXKgmNUBX12AdqP2HiRiRqzZzacYtkkcaOWLV/kAqJMsS7gl9p29OYydxl2sLt7++GpfW9QYroBGPl8orzmluPONnF7k2w7Hh2o732dZnFu8RPeAdAmC9NXoSeTi497VZh7oTlFZQumHVsEMn2hiLw2XkhAdfKLaCW9yM3qNyZzcEZrbyUq6x0GPa+MRNmkc5FTxFtXbSEtDNOHjVqPWKkXmzqhhhAHlbHWBvRXXJ/f17ZWrUNoa89bZitbQqAYvwijRnzXDJwKaCVsMSAh372z2154/uXgx3olBpoThrQRTg/qGDV2SjxxXtNcJlhNyh/K6P5KU8wSk1HLZ4lVmEzbXRNQnm0Fr718yxF3Mla6ElPaEOGopwY5JwV7KcPwlbVNWzT0snRSOMsOAtZDY/m+xvFhrlDzqK4HnGbzbuCBDtTS8jUnjE213tqqJK0wGD7Y/Ld+2S20MYQO6YwsGiib9qQdo3SDv+Oxm+CS8rpArXgFu/5KozG/NBnaGcoaG0ME6y4aIzmz+OzdBOtdC11bwa4mTbWBQZcRX+3ZXRrDc5+H8Ehl+N05cJqRb5KeKDzQOBAY8yvrWZw8vUBbWEAYr262trzBwL7U7h5+HQeTpubi4lfOqeD87OJ9QwitO/9E5qEDM8xJIFjIfMokEogNEz/aSFAkox2n66ugusTQ0IH5eMpWF9bRRHVzzduaZXbXCGD0OgjkldKOOp25Szjca6tehVlOEOJ6t555qs8ciYTZLkIw8bNT7dxihrKC03c/JFQ70PUK1f+owgoG53fig7a49Xp321ugjyUdOgeN51zCp1KYUObIyUhrTJCuAI2IrrtCN/i77fB12804rBN5t70tVYdpDbetCj4ZusIzMss0A0ZkoIx64BMw6RPIScF/YQrrqjZZh3vkDz34SFteWm/ehRncUrafH+vfgKA4BKZv8zFlW5xrW5sb7dr1a0O5UkbB6lRDTYNiY5xiAKGdGebQZuqQ/hnaNG1jxcXlMUfYBzykHUOh3e34GuMvhmhlqPTVB5Rejkk6/sRR5as6Owya5BVuXAbvtr29Q0Yzw/gISqiyrWZKVXk9mr+2sRZ692Ms0rzblR40ctCt7dsWzbo0bTQMNOxMu+HRXbSCeXhjQskuVJ4A6y7uLlrIHvUd0JdV09dhLs4unvaI6eL8xVRD+MPf/o6nlxbm9+qrRAqAQpampPBsTg42Eh5iI22X0rraMFoYq/L0DumdNC7XNAqEfigpuxfD2QVt3/67XE4vw57oo71uj+vxHcYOZ7fjNDJIjXq1q6ExzvKsUuK5/fLtdmf7jhQRDcesHaY+rejlCZPhY6IrNbPHl+nt0czyztrXrUaYu5FwS6upcGEujahgr7rtk2pr6sH2dlqmQcED6TNi4jG3jJmwwDbXHn70zckr8TqFHMBJGR5hLrwxGJDZswgK081ND8FWvFpWx73bs8EZfs3l9t/PmmbWnhqc6vLVISP1mE5YdW2jbto2lNFtaUODf0hXbuGuP2vHhtoG38iQVrjEiW7WawjOR3uCwcrjoqyXqLhFmLcWEZzrG2gQq361qaZh3oGwsbmOVXD4IWTXZ1w38f0Rphanx/DEcnv++RfaHtPs7OCACzWP3C2Smr4O84Pf9vZnUGv3GDme6EeYNUj5j+U7iwMDdVsdMTsboBUJIlBXo2vaIGlQ0zvytRJwt/d2hh1VBK6/m16uaSQ65/3GG947rVs7vwuNnkar37ieR5gsq1sXK/stQBph6EKhw1JnDC7SER3+3H5DuRK/UPa0glyjmnVqE/yqpsPa/Zr+fNmkTfxM5aiovxjMvhgYBY2pT3diIZWOo9pBKPsKI9zJU6R1wbOanp/Ae8MbH6Tth2334DDrPb7VV/17VnhkhLNIBYZrRs6hH3jgVrQuCV7caXw5KcIg7bC+V5JxpbzXJL04AT/CLoP1dIWrincUL7eE4H3N/SqIKfrQ2A92hTT5GhkwVZenVq3XQcxj3n6tybZKj+vra9mt05XB1Zjqq9oXpF/KHQrrCACFg/dsaCMc0Ci0/bMAai1Xrm7m2bKtJ0AO5usWCJqVpYVn8vHTNplqCUtz7WOgJsjpBJpOGBihh3dC7h3ss3E9fhynuV98Nwkfyu4MqdXfmVZhYHw3vTzdbjsRjMM6zJZnGV0AaI3rQk4tRGGm33J6/sDJn2n92AtBkIh1V5zRxvV5uvRDX2N6+4pIu+3Eqj/tHrVJM61zZGROi6zpF/H4o8LCUFndZrrCMJx0eXsTvym93i5faQY+jfXa3uqXqsv6LU+SSunCSPwigsDdpAcfeai9+c1vakenR6nT0cjtSK0jm2W5viLenG6lHAC5fv1G8NnxaJmmsW1pozgYGLiH2b5q6b2ml9FjZvghL78uCEyT0Gl5r7TjOns/aPR3t+KrdLIER47E95pZfdKuwq3ozEGt0qqNSHeuqRyfHOE/MRTb4bS+qss83e9aRgkXt929EKgEi4Lixs3rWdSWL6xfujX8GyIQgOATA1HNdhomZx/PeQNsJ9g0CgD0azrCg6ghnW5n3HFYtz2vRr/pLNMRZ58G2kitZXQhoB3nlfg0vSN6x/ZONZ22q3/aHm9ekexCpd+O0OoX2RKuacdt1B3Dr/WDtM6ZNcIwj/onYUd9ozMNsy6h0+1E1mG4n7kcp7/DcI9JEv+putu2EoBOSQyrdy8kyhJWnbc6rjTCWc8yR9XRGSDPxLku4LVfXht+hhD41g++P/dIGpd2KQjBgVd4KXag3Syg0vyksSzfEH38scdz1X6Zal/Hj8Y2zuruMBLP/55mDHvy4o7zJJ5Aw/UmzZBX05972nvyDfEa8TYO6+msK+HWQZjWsJkZppR6Z9ViKl0/bFWLl5Y9o0tHeflK2lfj8t6Dzj+GHxzshx+KDp2C1La8U+suPJx6qDlk/Sopvk6zc3fvU3d3vYJ8b3qE+XBy9LG8lz0Aru2IEDkC1Zm+m468Pl3wecxI3fZw83dmT/40ugRPTycDy6xKQBlXFUl/X0+wri4gNOYxf8FbI6HptMLW4eptMV7XzrNO8/UytPo1/eCMz2E0gpOWOO/nJ3baDhIO7pAvv3tNlVN4fTXT69Yt/4ygLU+CsKq0ZaglgsBJPG6Awygk+pw9ZggXwKGKGMvuqn1W2q1vgkaweNGefPK7KYf2OZeF+Lyya2XR91mYApDDg0sKBV8Db6rC4gZ8vPktb2pvfOih1O0uk6dZXVPKQuNQZ8dOtdH2VD9dNj1dN0A3pCu8VO7hv8+Dva8ZwsfxFtWfL+fzORgmUfA90FIGgeHZa/W6hljTjIFGzEsaceALUH2x2zwKidABuPI4vAfgPBIvf2U9hnC3wftLdLrFdwhsyvHEbKU7R3AcfmMEwtn53Cf8gszZ3MJUQ/ihD77zpePJ5HNWrhWYzqQ2QGbpYZ2wOyNrOsJ0tUEGzNuZ2LiOpG4Tv1wr/T5bZi/L5yBwVH+HpyO821l9laeXrzGt5nIbyHZP2i5otJaZRUCsHdHLMJ8Mr6psGjuuw6wLNMkX4iB+DKNGd9y2HnY5fmplbGxFFrxZrOQx9VKX/i689GsL9MJbh72XrWZokG1R48hHdXIEVub31e799q5veqz9XjQE735QKKx5ByDo9PufSwoH0i9cMDqd+8Wp+qiu14SdMdW4snWlPfHEE1F1Pb7ulEHB0GGkksB1L2y20bgyHR+joKS1hZZjtso/SvsVTNXR81WfvZoZw6YbGqceaSTH8hFymqvXrmVhUX45hDn9QHA03JzTYYp6WNNUX3u2OPsu9JHqhRtLeNFcLVZ3ODUDCHEdrL3vVAFhPtObd5b66zDXTr/0zMXc/NHF/MITP/PU51eHYLeaPpaBZoBERMhAIkhiEiGaMbK0xnVmMs3YduLX7SO3neizqryXsJquq/UKB5811i2yx8JAU4xRwsKyej1GdykrzN10OA3rbepCr5fdy+91aJxCRTvAbz12qP5qE8w/CIspQ9K/Y383Pmt6+d12GPtzb1MPe6WpdLl959RRRtJQQMxsu4BELorY/I2NeQdI8t94Vf4l/kULmEMTPNpvP/zDf6hd3Vrj+TwfAPbuv9IMzpgW+DbrPAKCMFQEhUHecEUDqLsD59v73ve+dv3ajRCw777YFG3hQYauUbbjRSNsscPzOE7j8/0woulldbrQvtLMcl/Gy9hYjv3SR/yery/MCqFtkV6kZekjdEL6CNiBlvpZGC88sb98GS6fBaRviukdsDwlepEDfLVbJR68i8LB617r4CPUwuD3VEXP+td7dLmbJ5980sNSz6CyLK4sHU3fa6AdH1eCidDOyJqO8PglHv2k6+Gd0boN4ojX30flEOOQ3nKnTDyUb1qZtM+nzNPTjl2NZWnGMGqMlyCN7zBcNlVEdWo3vVzNWH3tcMo0lhdDvtpSrHm75ViUoyC5czAnh698Il8vS7f7LesyfN0/Tj82Rmd6MMDR2+2zuLvcVp/vqZPncRrDxZWWHoQ8UUH37ra3vOnR9ge+//sY7U9y+acfvvWN16tb2M21dmUDu77arujfXG9rzCOW3VKjHC/S8aTne97z7vbud7+LOloEvK/S2wDh1Iz7UiNcU8jwXG77zND+CJNexpD3Pvay6WHB26uWr1FgkXZaBHiiv3WDe+LkAbVEE2U6i2BwMHMhcFXrVro252xcHFyhDKZNjOqIq7i1MyT9uk2/QthihEatJEPDVnWPrb73I8QucucKQZ6/IQJBQ0FP5xNTF/MfGoLA0/k/9rJSATZFDv8wBxJYnwswmReJxfCUa9zp5D7ihjAJc07r9/1OnAcxP/ImJhtEb1IAhKGQcO40xI+FgALEhnYrcVwmfq3pugBxgVK/8UrgfoiqS2kR7zahq+F2jp3kCq1aSX+ZqrQTt37QVlZdw6jpTEYBJbzTA+DLOEx5aiLVobITsNGP1B46MizaRJpbbZYEbUtvT2+TpoePidlniVDbtxI9QFTXwFkPtTKi6+a9/VjqJomu2U3nzodl5SQlVvbPQqRgSWR06pknFOfoj4Od9qN/+IfaWx59MwJOTQ08gbMrq9g1LMLgGprD1a3VdnVjuV3fWGkPXt9ob7y51R66gXt9s11bW2pvfvBW+x98+Pe3m1sbbR0criBUpQFbowblYaYAAPRuw53nIJtCDXcIDw6Bc9z3oSF6ICgK/ObT059JF6byWXziDP6xKn4Z15rCtx6tg4oPCEzfRQjd24cXWTdZcG2F6ZKCQF5ZWlrNWsnK0lwE4wo8s0Y+N6a9O8RzP8tkXHVnD9cr1aNp8W8DWvPr62uL5CeP593Mt2oZCIp1yl6HZtdT/iJTsvV28/qVTM9ODvfl42+MWV5Y+JS3KaMO5hZmzY9+1zuepsO2xYpMHRvGYtQfmEs3q91gTEnp15Mz2tNxQWk6gH/8GZ4z7CDYRZQwPIyl1R9BgLV8R3uZrxOA7uUO6xqB1mdd65CxdXv6LjjqsQhDtwsFRy3zzOqTMK2j14NFD7Z91ulr3Y6kCjFX2z39V8Q5NJd85Q514VqO5QXedFuwE/NqxHg5XONjykoZVU5+KXuANaOVaUtTCGPhWmrwhJ2+p2Bbk3owxHkFvAL88Tc/2v7lH/gDEdIKPFXV6ns/XWZ9/KNcqmVUc8HQOXWdUpTAtcwugHLSPvz7f197/xPvRstgvg1cdXwc+sHNPDriU1E6tH+EIsNti74xbgbf8N9fN8YMmTEkHTyDfRUzLlsjXmuqIJwKlwQDmriDmUFAPrEGAnS3trYY3Bz8aqfNr3yducVIZjAO7Ysbp1bmq7w+KyBlbq9cX0PYOgXjEVz6yYF5NAwvGCIfYYtIiDyjiZEtwsQp3PHRPmj1o7rfIHMyd/ExGQcGn2oIGkbXj1bHDcRgB+KvDikm7CvYMuH0466hlnsRrBvLL4QpQVrO4B93iNb6tJNhmqHryN81Ad2e3/p1x2XpqsLJ8KXCuYdbaxLGj+ux7F5+lT16qzLtLmK1TDUHtQ0yJywqJIQT3JC2l6uVzGfPSX6ZXmN6mtcyaRP2srkgqLe9F1ztnwlMbeCxj4e+TH+O6k0ZehRu+Df9vB548yvEfmXY47S+werdgPr3Do4Ix+LX9UWevNhGmrpD8BTNcUK6g3b1+lb7no98GKbZYACpAzml0YB/hYN1FooLPUN7MqwQJYgddryJE8a+IFiwd2F/f9PL/GqM5dUaBx7hpf686DdB0yVSwZr5PnVfvXqtBgF+3okgfErLjn81MrUhbySrbzMyBYMec7EQNLWxxsiP3dxaaVuby+BquV29xnTsKvS74SlGv8WgtoR2pQUerQO5h5ZE4DdMINw6WHiGee8EQJ946qmnahUPA2P/fBoDw+XlJBrkllEaObj9q7+azlxiUuR3Qn81mw4e3I44reWMpwyX8wmP6Xpe3V5f6scYb1gEFaO/Nu3AajqsYQzK0Bjn7kRPo+kkZBrTunec9zTsc3pA7aGO8grHK2HtC1DTdoR8qtSeptd/2YwJWDW3r0eMjcwkUwlbXAWTAuqStaxuuyn/7FlYbL+a2taVq20B9TRv6RGn9u0Nxe5I9avTHPvyIg5+z97rKit7WoWptwK/dPt2+67v/s72rR/8QDue+FGb+hJU+lB8yMjUHTsIh46bxI3NEB5hNuDtcrvGZlrOkEb//UylmZUVnGEzVeFZTUhYTBMtCytja5x6Xr9xi36kHJ6TnrZpatoMfdAv7sKoatTdo2DV6dm574OgTaD2n50cMdIfgdWTTEXUrrSraAtbTMm2NhUaaA5Lag5MealD61WHuZksNX4DzJNPPn6Ekv0M3bO6v/7Y7MKUheOPQm40siSSGIlkQlWhRYMthPfR1a82BWuYMfJFUGfSbsaMN2YK0xg3ztPDtPote8zQY6swER5fq97Z2Yn10pN+PNk8GoXFuHxtr7PCqw2Zn9qBtPXmrevt6pUrRqSdpgsMEI/PU7gRmIE1lDQqXykyQ0GVP8LTqxrzjPJNjfj3111+07SXLabXJ55qlJmFVxq1pkl75NFH81k+3+0/pWnHXgd2jHZwCG7h+lMY1/f19ftuv2/waZN2coHm4H0aaA2+BUk/rW+st/e+/715Zd7Tj+de+1WcH7ykZsoMHMKmYMAEZwDW02jSBvvatLZXM4r/Woz40HT6Klqiz4WFKkIDCgjSKCis164VFgebzY2NxJs3kIC3XDjs4KEQkIecLtH206ODdnyw044OoEnsCc9+dmCCQPCTgK5PeZ6jPlugoGDqQZ843VhbRigwxfWu0yvU6VWFWy7oIiC+YQJBc3Zx8bTu3PzsxOIPffCdz56fXzw3ZsJuXUPIguAgCPrIbNpuej6N8UWExUS9vEJ8aQgy6Dh/T6fprsaytL2MXrZ2XKZ+04zT9bQaw7rb02tnQmYIJ42jnURw9erVTEX88o49TwrKd1RQwNglVWbIwvL0K71pi2VFmxgIv9czbqdGfw8bw+96ja5GPGlTFuEa6+npp0Yv1rb09nXT/dN68KsOU1t748NvzOKoDO8VaX4B3Bt+vOLr8Mhbgbzcw2vEEbxOKXi+u3fYXt7eabv7h+0EkLw5KJeB0s7948P20p2XIxCsyFd+tcuLaG60tY+qIWrA0m/4DN4ZTi7jSzNuW/f3Z9OOn8X5OL/lWb7R9onpCh9DXUSXloCfn6bj3MV4NYVr168SKOM7lbA0d2vw6zLaX0xg9KwpyOxY6MBn5/4tpwzPsuW7cEENLhhP4Ie21NZ8w3RhGeEC/YBUlQqhsB63et3Vcav3KtOx4O4bZi4uPkUr+TubvQqNubg4+2jeeacBdTCnJKcS3mfjNC7M5fAJiBOp3Yrc3gGF+Pt3mCYMA8NqTNvTjAXLOE8vs68LpPNwTW9YX2Ach/WyhE0tQo3Bei1Xt/uN79qENcskttfvMThnsyznhBlFiJMZA29Blzq0nWGN87lgnOGgm/58ObwbRyltN5Y1eKyNOJ6lUdPoYv1idOn7RdC9/m6F87JJ1aTz8/xep7eHVrUPno5cMIMoJfmTCdoAUwSnD/QslvDkg5Dnl5gueAejwgAcEuFV4qb/nX/+z3NQxxuWvA/DHSDJe2qq8oIKr263074xDjPDZfV5Fyiz8Gqv9n547eV1W4gThFmaaFCERyE2IGU4jRDfnrMoYeAI/eCtG1kEvH5lk9F6oW2uLbeNVd/5QL0n3SrpPMex7vatawVrq9my9aM/69DTGvHuPCwvQFfixMEIjctvPqiIi2CvyTtzkReheoqAVaPwA0d1IIx2C+M3yiDpPqFExk5fctLAQL9QK9jMVwA66wg8a4AhmBKJQazCIggFcdOuK+bujNhtN51Ru1X90lhej7tsDHOUNl5r+T2/4RFOQ7zluZiYPfA13xyrLcbxusK9cJXwML/WMi1fv/HXr19n2nAzuFCAlkBxSiXpSEAz3Bhm3s6M3cwwU2Yc182YMLsJdENZPYe+bENqCvUxve7uTovD7WXr6O9WMOxbNQMXFLOVTLpzmFdGl4ljF/Avgg9cw8uSxnDDwJ+vQM/NL0MPfq2o1h2+9OXnI0w6LiO0RvB2N/4hwtDYId7wzsTCrKvQzpQN84pyMGM8dOuz/dzNOH2q9t9ggy9tFxBwXvqaIHcbbqId3Lx2Jd8fQRa0jZXltoUw2Fxdaldh+KvrqvgKgRWEBMyPYPAN0ggDaHE1X4J2B2IhrmsESwvUoyRHg8gOAlqGZdf6wZCevpp3GuJg7Ytngf4bZNZWD58Ocs9ndyPETM6nOw0Sv7aP4vnM+8B4vWOCPEHD8TmdRZx5xvkNswOMd6TOK7VY4+wwiUaGvf/INpPwvdxs9WAtq4/8lq0RPvOZvsOgX1gNt55enwKgC4QuOFzMs1UeAFEQPPrIo9lR0ViGqrwNDmzQVFT3AdZuZ8QGKSH9u+mEeNmmrPsY4zQpR1xrJc+498b3NpZb+JJxeti4vm6z57+40FbX/BQZbSr9V64irwuo9KvnT6gu32ZQW3DrWKYf+dUc8m2BC/PNoxmcte27uxSj4EYgRKGG5MXdALtw2WqrCzwVHNMXsQ2/3LZufdZqLvvvbWOV062mu2U6bs1LucPPAJNVeQ7i0PzpSXvkoTdEbZcpXSNYnKf1DBKe9ox2ACerGfhJA7deY2Hq2nnAgvPaigQriwiV5QsGr/m2vrHQ1tbhhRU18Ibroi86GuWrnUqL3o+wtlpvnd6fYr5G8+QTT+xB5M8sLy9t/vzT/2K6sPhD3/nOZxcXl77QERnmApi8umoYKk5nqIymhOWeADvQdDzHprRCqqa0jEI80eSFCWm1ZZg4h5xgdl/tVetw9dznE5mfTohQIdx+kxiyHUQe3emqO1YVdf9gP2+UedGr9dnFlbdWwrs1n/m9O3LP25f399vRkXURZ0W02RNn3/TN35Rv+a3QEV7mKvwyuS2ixbH5OfmEiQAvJvFRcQm2vJEp/M6sz1/JTMl0aItmiu+R7QwQFysgHf8zA1Zov1Yhv4o6G1YA3rQtzSev+ZLXstQCyirjggHS669zCz6i5S2tZNfBl3cKXwPbA1OmNT7h1+Rp7O/GQq2BqCkdDu0at7ELvo6TMS1oa7p7bxrP0wSeboaKpzhlpHZBkADow3a57kO7k+asvfVtb7ObQzcRikeuqTEg5QyHOwj4pSFoS+oTfbWbVQKhPmYkc9sm1H8EwuqawsAbyBEk+rWraA+rCg8HH9cq9KtR1NbjN1QgaGDGZ1Rblufn7tUS5s7/WxfM1Ag8fOR+q+/Ze8W09/X7imY/IeipRW+ehbRQNWEGrZgDWqcb2uxYEJ/52BAugdpJIhRainW08QqpfQjpwCuliD+10yVAbP+EGGI1l34uIlDcKvNZldV6rd9PrnvgRpgQI4FdQaP/hPnXAXOyA+8CxLVNfmgkd9oBi9/e297Za/uHzNuA+pR8j7zp4Xbj1nU1ZJrBHA6isImqjx7MUeLTtbH5r/o8dJc39EpE4sC2y4iGlS2CzaiUNEXsmriDPwZ/GLQesANxj4i9mzAKSWTwvjAZ3AuDfUFdftrfz++dQ8TOjz245eW5k6PTdnFMPPj3UNLFHNrhkN6V8Ky4AzNdSLtBvWUS5rNES834dWUItxsTES1EoZx+ER7gTHuGNgprtBmeZdf0Hs9u+XqDkGVpunAQvyWQCLRNg43gwy0ZVALCsvTLnHJnfUJggTINtu9oh2ixVOpXl5lzYZD08whLaU/hMg8d2f7NGzfb3ikC73yp7bngetKg2Yu2B/5cePWDNkVzDGrAfXJ2DJ8c0W4XpunnBeFwiqwmoHbqQST4DSAW5s8iAHx/ZFntgbSrSxdtY5lpHYJjecF3Sugv8tvEb6hZWJz/uCM0KPrWIShmcX7xF85VE+HSHAc1BRguiVtz/a5udyLtBCkhypDpEWwObwzWG3tzBRRJT2G+UvPpbKTq5By1no5zixP8l03Hklg7Byz8LkBE7m3Uz686H/jsY2AJMwCHjFAagARVxBa/DMIvjEI6z1Vo9Sce10tBPWyi8NtFc7h2/UZ761sfz3HVTqTWb1ma0CSWqJQdxh56K4xp/daHmzjs/cyYqXtajXmTz1qmae5fxquVremLnfjkC/rR47ZofNhMk+iY+vQ+bUNIeo3+8fFBzhZkxIu1v9wiA58Qvt+ysB+FSzjrQpB6ZT7MqKaA1ib++6g+NumNVwW5YC1rFb3tZcxmmWMbPI3sDE+zvJnekLa0X0fpEgTkthIRDllVvdK8WoLWubvrbleuXc/g5cLpBYTXP67idxTy0Rb4RpsP2mDdsnVaJd1LdzkNipX2AYQqxQLEA9FIiw7S9o3gp5+gJV9BX44QcRrheRvh/Qabk5PJJ1R7Do+PpluPmoOj9lH6EoBpxKnI8VjlaltbXmc+VAt2fcqgEbH6tc61M9+mIV3F73YiMUlwPGTOPWgKIl42jnROBxE+dGh1kvn5h0dXK7FlhBWZMqnEqHChA43v5WhmxFH+Tjim7TcpCVvVUWkkdrUgP9BycHjQ3vWud2WB0SQKx162JuUP3VPwCQ/Mw4hqHV2QjsvXXjY9LO7Ib1vMH8EwwF5JZuVUvTMrzl7bgHHSiceqQ9UfpqUu+zZ2qd7/KFzO6rI9aoc+Z80FmJzaiUPfzNP12n1d+1hcCpJ1irspzKP/l9txP1M4nOFRp+O14+dy3irWf1V+N6EdxRHpq+/xD3EOMoErrs/+K7/4Unt2qmWbvXI9F6QiADy7cQiP75+cx3o+42T41uMZNgu1+dhraTfiQnDlsXwiXiGh0FX40BarzLFphTaautexufWoBrYwd9b+/9KuG9v8FBGa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0572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0" y="1439674"/>
            <a:ext cx="5181599" cy="3707014"/>
          </a:xfrm>
        </p:spPr>
        <p:txBody>
          <a:bodyPr vert="horz" lIns="91440" tIns="45720" rIns="91440" bIns="45720" rtlCol="0" anchor="b">
            <a:noAutofit/>
          </a:bodyPr>
          <a:lstStyle/>
          <a:p>
            <a:pPr>
              <a:lnSpc>
                <a:spcPct val="90000"/>
              </a:lnSpc>
            </a:pPr>
            <a:r>
              <a:rPr lang="en-US" sz="4000" b="1" dirty="0">
                <a:solidFill>
                  <a:schemeClr val="bg1"/>
                </a:solidFill>
              </a:rPr>
              <a:t>Soil </a:t>
            </a:r>
            <a:r>
              <a:rPr lang="en-US" sz="4000" b="1" dirty="0" err="1">
                <a:solidFill>
                  <a:schemeClr val="bg1"/>
                </a:solidFill>
              </a:rPr>
              <a:t>Mosture</a:t>
            </a:r>
            <a:r>
              <a:rPr lang="en-US" sz="4000" b="1" dirty="0">
                <a:solidFill>
                  <a:schemeClr val="bg1"/>
                </a:solidFill>
              </a:rPr>
              <a:t> Sensor </a:t>
            </a:r>
            <a:r>
              <a:rPr lang="en-US" sz="2400" dirty="0" smtClean="0">
                <a:solidFill>
                  <a:schemeClr val="bg1"/>
                </a:solidFill>
              </a:rPr>
              <a:t/>
            </a:r>
            <a:br>
              <a:rPr lang="en-US" sz="2400" dirty="0" smtClean="0">
                <a:solidFill>
                  <a:schemeClr val="bg1"/>
                </a:solidFill>
              </a:rPr>
            </a:br>
            <a:r>
              <a:rPr lang="en-US" sz="2400" dirty="0">
                <a:solidFill>
                  <a:schemeClr val="bg1"/>
                </a:solidFill>
              </a:rPr>
              <a:t> The HC-05 module is a Bluetooth SPP (Serial Port Protocol) module, which means it communicates with the </a:t>
            </a:r>
            <a:r>
              <a:rPr lang="en-US" sz="2400" dirty="0" err="1">
                <a:solidFill>
                  <a:schemeClr val="bg1"/>
                </a:solidFill>
              </a:rPr>
              <a:t>Arduino</a:t>
            </a:r>
            <a:r>
              <a:rPr lang="en-US" sz="2400" dirty="0">
                <a:solidFill>
                  <a:schemeClr val="bg1"/>
                </a:solidFill>
              </a:rPr>
              <a:t> via the Serial Communication</a:t>
            </a:r>
            <a:endParaRPr lang="en-US" sz="2000" dirty="0">
              <a:solidFill>
                <a:schemeClr val="bg1"/>
              </a:solidFill>
            </a:endParaRP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310961" y="300897"/>
            <a:ext cx="2587192" cy="471019"/>
          </a:xfrm>
          <a:prstGeom prst="rect">
            <a:avLst/>
          </a:prstGeom>
        </p:spPr>
      </p:pic>
      <p:sp>
        <p:nvSpPr>
          <p:cNvPr id="3" name="AutoShape 2" descr="xcluma Soil Moisture Meter Soil Humidity Sensor Water Sensor UNO Respberry  : Amazon.in: Industrial &amp; Scientifi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2105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8274" y="681629"/>
            <a:ext cx="4180109" cy="3683638"/>
          </a:xfrm>
        </p:spPr>
        <p:txBody>
          <a:bodyPr vert="horz" lIns="91440" tIns="45720" rIns="91440" bIns="45720" rtlCol="0" anchor="b">
            <a:normAutofit fontScale="90000"/>
          </a:bodyPr>
          <a:lstStyle/>
          <a:p>
            <a:pPr>
              <a:lnSpc>
                <a:spcPct val="90000"/>
              </a:lnSpc>
            </a:pPr>
            <a:r>
              <a:rPr lang="en-US" b="1" i="1" dirty="0" smtClean="0">
                <a:solidFill>
                  <a:schemeClr val="bg1"/>
                </a:solidFill>
              </a:rPr>
              <a:t>BREADBOARD</a:t>
            </a:r>
            <a:r>
              <a:rPr lang="en-US" sz="3900" i="1" dirty="0">
                <a:solidFill>
                  <a:schemeClr val="bg1"/>
                </a:solidFill>
              </a:rPr>
              <a:t/>
            </a:r>
            <a:br>
              <a:rPr lang="en-US" sz="3900" i="1" dirty="0">
                <a:solidFill>
                  <a:schemeClr val="bg1"/>
                </a:solidFill>
              </a:rPr>
            </a:br>
            <a:r>
              <a:rPr lang="en-US" sz="3900" i="1" dirty="0" err="1" smtClean="0">
                <a:solidFill>
                  <a:schemeClr val="bg1"/>
                </a:solidFill>
              </a:rPr>
              <a:t>breadboard</a:t>
            </a:r>
            <a:r>
              <a:rPr lang="en-US" sz="3900" dirty="0" smtClean="0">
                <a:solidFill>
                  <a:schemeClr val="bg1"/>
                </a:solidFill>
              </a:rPr>
              <a:t> </a:t>
            </a:r>
            <a:r>
              <a:rPr lang="en-US" sz="3900" dirty="0">
                <a:solidFill>
                  <a:schemeClr val="bg1"/>
                </a:solidFill>
              </a:rPr>
              <a:t>is a </a:t>
            </a:r>
            <a:r>
              <a:rPr lang="en-US" sz="3900" dirty="0" err="1">
                <a:solidFill>
                  <a:schemeClr val="bg1"/>
                </a:solidFill>
              </a:rPr>
              <a:t>solderless</a:t>
            </a:r>
            <a:r>
              <a:rPr lang="en-US" sz="3900" dirty="0">
                <a:solidFill>
                  <a:schemeClr val="bg1"/>
                </a:solidFill>
              </a:rPr>
              <a:t> device for temporary prototype with electronics and test circuit designs.</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2"/>
          <a:stretch>
            <a:fillRect/>
          </a:stretch>
        </p:blipFill>
        <p:spPr>
          <a:xfrm>
            <a:off x="6004044" y="597230"/>
            <a:ext cx="2587192" cy="471019"/>
          </a:xfrm>
          <a:prstGeom prst="rect">
            <a:avLst/>
          </a:prstGeom>
        </p:spPr>
      </p:pic>
      <p:pic>
        <p:nvPicPr>
          <p:cNvPr id="3" name="Picture 2" descr="Breadboard-Pinout.png"/>
          <p:cNvPicPr>
            <a:picLocks noChangeAspect="1"/>
          </p:cNvPicPr>
          <p:nvPr/>
        </p:nvPicPr>
        <p:blipFill>
          <a:blip r:embed="rId3"/>
          <a:stretch>
            <a:fillRect/>
          </a:stretch>
        </p:blipFill>
        <p:spPr>
          <a:xfrm>
            <a:off x="5682592" y="2521448"/>
            <a:ext cx="3458978" cy="1714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1 R4VRDgKRKOV6ZHccD0GWzA.jpeg"/>
          <p:cNvPicPr>
            <a:picLocks noChangeAspect="1"/>
          </p:cNvPicPr>
          <p:nvPr/>
        </p:nvPicPr>
        <p:blipFill>
          <a:blip r:embed="rId2" cstate="print"/>
          <a:stretch>
            <a:fillRect/>
          </a:stretch>
        </p:blipFill>
        <p:spPr>
          <a:xfrm>
            <a:off x="5280424" y="2303804"/>
            <a:ext cx="3861146" cy="2160649"/>
          </a:xfrm>
          <a:prstGeom prst="rect">
            <a:avLst/>
          </a:prstGeom>
        </p:spPr>
      </p:pic>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p:cNvSpPr txBox="1"/>
          <p:nvPr/>
        </p:nvSpPr>
        <p:spPr>
          <a:xfrm>
            <a:off x="608274" y="681629"/>
            <a:ext cx="4180109" cy="3683638"/>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a:solidFill>
                  <a:schemeClr val="bg1"/>
                </a:solidFill>
                <a:latin typeface="+mj-lt"/>
                <a:ea typeface="+mj-ea"/>
                <a:cs typeface="+mj-cs"/>
              </a:rPr>
              <a:t>Arduino based drone</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3"/>
          <a:stretch>
            <a:fillRect/>
          </a:stretch>
        </p:blipFill>
        <p:spPr>
          <a:xfrm>
            <a:off x="6183961" y="438480"/>
            <a:ext cx="2587192" cy="471019"/>
          </a:xfrm>
          <a:prstGeom prst="rect">
            <a:avLst/>
          </a:prstGeom>
        </p:spPr>
      </p:pic>
    </p:spTree>
    <p:extLst>
      <p:ext uri="{BB962C8B-B14F-4D97-AF65-F5344CB8AC3E}">
        <p14:creationId xmlns:p14="http://schemas.microsoft.com/office/powerpoint/2010/main" val="12615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rduino-Robot-Car-Software-selection-1-Arduino-Software-Arduino-Software-IDE-is-the.jpg"/>
          <p:cNvPicPr>
            <a:picLocks noChangeAspect="1"/>
          </p:cNvPicPr>
          <p:nvPr/>
        </p:nvPicPr>
        <p:blipFill>
          <a:blip r:embed="rId2"/>
          <a:stretch>
            <a:fillRect/>
          </a:stretch>
        </p:blipFill>
        <p:spPr>
          <a:xfrm>
            <a:off x="5206342" y="1941328"/>
            <a:ext cx="3998728" cy="2980851"/>
          </a:xfrm>
          <a:prstGeom prst="rect">
            <a:avLst/>
          </a:prstGeom>
        </p:spPr>
      </p:pic>
      <p:sp>
        <p:nvSpPr>
          <p:cNvPr id="11" name="Freeform: Shape 10">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p:cNvSpPr txBox="1"/>
          <p:nvPr/>
        </p:nvSpPr>
        <p:spPr>
          <a:xfrm>
            <a:off x="608274" y="681629"/>
            <a:ext cx="4180109" cy="3683638"/>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300">
                <a:solidFill>
                  <a:schemeClr val="bg1"/>
                </a:solidFill>
                <a:latin typeface="+mj-lt"/>
                <a:ea typeface="+mj-ea"/>
                <a:cs typeface="+mj-cs"/>
              </a:rPr>
              <a:t>Arduino based robot</a:t>
            </a:r>
          </a:p>
        </p:txBody>
      </p:sp>
      <p:grpSp>
        <p:nvGrpSpPr>
          <p:cNvPr id="13" name="Group 12">
            <a:extLst>
              <a:ext uri="{FF2B5EF4-FFF2-40B4-BE49-F238E27FC236}">
                <a16:creationId xmlns="" xmlns:a16="http://schemas.microsoft.com/office/drawing/2014/main" id="{26B5F537-3960-4E10-AE03-D496B4CD531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14" name="Freeform 5">
              <a:extLst>
                <a:ext uri="{FF2B5EF4-FFF2-40B4-BE49-F238E27FC236}">
                  <a16:creationId xmlns="" xmlns:a16="http://schemas.microsoft.com/office/drawing/2014/main" id="{4F9A94D1-9FCD-4778-A663-68663B4D3FE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 xmlns:a16="http://schemas.microsoft.com/office/drawing/2014/main" id="{BB080F40-90BD-4CAA-9447-8DC3FCD0F232}"/>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IMG-20191222-WA0011.jpg"/>
          <p:cNvPicPr>
            <a:picLocks noChangeAspect="1"/>
          </p:cNvPicPr>
          <p:nvPr/>
        </p:nvPicPr>
        <p:blipFill>
          <a:blip r:embed="rId3"/>
          <a:stretch>
            <a:fillRect/>
          </a:stretch>
        </p:blipFill>
        <p:spPr>
          <a:xfrm>
            <a:off x="5443128" y="501980"/>
            <a:ext cx="3624358" cy="6615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 xmlns:a16="http://schemas.microsoft.com/office/drawing/2014/main" id="{AB8C311F-7253-4AED-9701-7FC0708C4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8">
            <a:extLst>
              <a:ext uri="{FF2B5EF4-FFF2-40B4-BE49-F238E27FC236}">
                <a16:creationId xmlns="" xmlns:a16="http://schemas.microsoft.com/office/drawing/2014/main" id="{E2384209-CB15-4CDF-9D31-C44FD9A3F2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 xmlns:a16="http://schemas.microsoft.com/office/drawing/2014/main" id="{2633B3B5-CC90-43F0-8714-D31D1F3F02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 xmlns:a16="http://schemas.microsoft.com/office/drawing/2014/main" id="{A8D57A06-A426-446D-B02C-A2DC6B62E4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 xmlns:a16="http://schemas.microsoft.com/office/drawing/2014/main" id="{2E87FC18-2386-CE3E-95D5-E1969F416F19}"/>
              </a:ext>
            </a:extLst>
          </p:cNvPr>
          <p:cNvPicPr>
            <a:picLocks noChangeAspect="1"/>
          </p:cNvPicPr>
          <p:nvPr/>
        </p:nvPicPr>
        <p:blipFill>
          <a:blip r:embed="rId2"/>
          <a:stretch>
            <a:fillRect/>
          </a:stretch>
        </p:blipFill>
        <p:spPr>
          <a:xfrm>
            <a:off x="4233" y="679714"/>
            <a:ext cx="9135533" cy="5265738"/>
          </a:xfrm>
          <a:prstGeom prst="rect">
            <a:avLst/>
          </a:prstGeom>
        </p:spPr>
      </p:pic>
      <p:pic>
        <p:nvPicPr>
          <p:cNvPr id="7" name="Picture 6"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3"/>
          <a:stretch>
            <a:fillRect/>
          </a:stretch>
        </p:blipFill>
        <p:spPr>
          <a:xfrm>
            <a:off x="1855563" y="5945452"/>
            <a:ext cx="5022038" cy="918207"/>
          </a:xfrm>
          <a:prstGeom prst="rect">
            <a:avLst/>
          </a:prstGeom>
        </p:spPr>
      </p:pic>
    </p:spTree>
    <p:extLst>
      <p:ext uri="{BB962C8B-B14F-4D97-AF65-F5344CB8AC3E}">
        <p14:creationId xmlns:p14="http://schemas.microsoft.com/office/powerpoint/2010/main" val="31474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D1C26593-9A51-48FE-9FA2-A9052E57F3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5">
            <a:extLst>
              <a:ext uri="{FF2B5EF4-FFF2-40B4-BE49-F238E27FC236}">
                <a16:creationId xmlns="" xmlns:a16="http://schemas.microsoft.com/office/drawing/2014/main" id="{B9D473B1-934D-4F2D-AC4B-5BFB4BAC5D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1">
            <a:extLst>
              <a:ext uri="{FF2B5EF4-FFF2-40B4-BE49-F238E27FC236}">
                <a16:creationId xmlns="" xmlns:a16="http://schemas.microsoft.com/office/drawing/2014/main" id="{CDE3C03E-D949-4F50-AAFA-3278B22121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 xmlns:a16="http://schemas.microsoft.com/office/drawing/2014/main" id="{463CE27B-8259-1271-DF00-40B25C5EAFEA}"/>
              </a:ext>
            </a:extLst>
          </p:cNvPr>
          <p:cNvSpPr txBox="1"/>
          <p:nvPr/>
        </p:nvSpPr>
        <p:spPr>
          <a:xfrm>
            <a:off x="385233" y="47625"/>
            <a:ext cx="3893343"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u="sng">
                <a:latin typeface="+mj-lt"/>
                <a:ea typeface="+mj-ea"/>
                <a:cs typeface="+mj-cs"/>
              </a:rPr>
              <a:t>About</a:t>
            </a:r>
            <a:r>
              <a:rPr lang="en-US" sz="4400" b="1">
                <a:latin typeface="+mj-lt"/>
                <a:ea typeface="+mj-ea"/>
                <a:cs typeface="+mj-cs"/>
              </a:rPr>
              <a:t> </a:t>
            </a:r>
            <a:r>
              <a:rPr lang="en-US" sz="4400" b="1" u="sng">
                <a:latin typeface="+mj-lt"/>
                <a:ea typeface="+mj-ea"/>
                <a:cs typeface="+mj-cs"/>
              </a:rPr>
              <a:t>Us</a:t>
            </a:r>
            <a:r>
              <a:rPr lang="en-US" sz="4400" b="1">
                <a:latin typeface="+mj-lt"/>
                <a:ea typeface="+mj-ea"/>
                <a:cs typeface="+mj-cs"/>
              </a:rPr>
              <a:t>:  -</a:t>
            </a:r>
          </a:p>
        </p:txBody>
      </p:sp>
      <p:pic>
        <p:nvPicPr>
          <p:cNvPr id="6" name="Picture 10" descr="A picture containing graphical user interface&#10;&#10;Description automatically generated">
            <a:extLst>
              <a:ext uri="{FF2B5EF4-FFF2-40B4-BE49-F238E27FC236}">
                <a16:creationId xmlns="" xmlns:a16="http://schemas.microsoft.com/office/drawing/2014/main" id="{A3D5375F-8E85-2E70-7EB8-795FF35D6BF7}"/>
              </a:ext>
            </a:extLst>
          </p:cNvPr>
          <p:cNvPicPr>
            <a:picLocks noChangeAspect="1"/>
          </p:cNvPicPr>
          <p:nvPr/>
        </p:nvPicPr>
        <p:blipFill>
          <a:blip r:embed="rId2"/>
          <a:stretch>
            <a:fillRect/>
          </a:stretch>
        </p:blipFill>
        <p:spPr>
          <a:xfrm>
            <a:off x="5618642" y="219575"/>
            <a:ext cx="3252309" cy="639798"/>
          </a:xfrm>
          <a:prstGeom prst="rect">
            <a:avLst/>
          </a:prstGeom>
        </p:spPr>
      </p:pic>
      <p:sp>
        <p:nvSpPr>
          <p:cNvPr id="10" name="TextBox 9">
            <a:extLst>
              <a:ext uri="{FF2B5EF4-FFF2-40B4-BE49-F238E27FC236}">
                <a16:creationId xmlns="" xmlns:a16="http://schemas.microsoft.com/office/drawing/2014/main" id="{45658D92-FAD6-D6D0-1651-B7C0FE361EFB}"/>
              </a:ext>
            </a:extLst>
          </p:cNvPr>
          <p:cNvSpPr txBox="1"/>
          <p:nvPr/>
        </p:nvSpPr>
        <p:spPr>
          <a:xfrm>
            <a:off x="162984" y="1449749"/>
            <a:ext cx="5074423" cy="248354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700"/>
              <a:t>Founded in 2019, by a team of professionals, Group of Engineers provides cutting edge solutions for different verticals thru high-end technical ,backend and practical support in the field of Education, Research &amp; development and manufacturing . Chandigarh institute of drones is a Pioneer in the field of Training Services in Schools, UAS training , setting up ROBOTIC labs in India. Starting in the initial years with activities like Teacher's training for robotics , 3d modeling, Drones, AI , Programming &amp; Web designing.</a:t>
            </a:r>
            <a:endParaRPr lang="en-US"/>
          </a:p>
        </p:txBody>
      </p:sp>
      <p:pic>
        <p:nvPicPr>
          <p:cNvPr id="9" name="Picture 9" descr="A picture containing text, tree, person, outdoor&#10;&#10;Description automatically generated">
            <a:extLst>
              <a:ext uri="{FF2B5EF4-FFF2-40B4-BE49-F238E27FC236}">
                <a16:creationId xmlns="" xmlns:a16="http://schemas.microsoft.com/office/drawing/2014/main" id="{6E360B50-29B9-578D-F053-54CB2416467D}"/>
              </a:ext>
            </a:extLst>
          </p:cNvPr>
          <p:cNvPicPr>
            <a:picLocks noChangeAspect="1"/>
          </p:cNvPicPr>
          <p:nvPr/>
        </p:nvPicPr>
        <p:blipFill>
          <a:blip r:embed="rId3"/>
          <a:stretch>
            <a:fillRect/>
          </a:stretch>
        </p:blipFill>
        <p:spPr>
          <a:xfrm>
            <a:off x="5984875" y="1288629"/>
            <a:ext cx="2779503" cy="1271340"/>
          </a:xfrm>
          <a:prstGeom prst="rect">
            <a:avLst/>
          </a:prstGeom>
        </p:spPr>
      </p:pic>
      <p:pic>
        <p:nvPicPr>
          <p:cNvPr id="8" name="Picture 8">
            <a:extLst>
              <a:ext uri="{FF2B5EF4-FFF2-40B4-BE49-F238E27FC236}">
                <a16:creationId xmlns="" xmlns:a16="http://schemas.microsoft.com/office/drawing/2014/main" id="{A78EF7F2-46D3-444E-2EA1-0B1FCCADDD9C}"/>
              </a:ext>
            </a:extLst>
          </p:cNvPr>
          <p:cNvPicPr>
            <a:picLocks noChangeAspect="1"/>
          </p:cNvPicPr>
          <p:nvPr/>
        </p:nvPicPr>
        <p:blipFill rotWithShape="1">
          <a:blip r:embed="rId4"/>
          <a:srcRect l="-386" t="-226" r="-386" b="8103"/>
          <a:stretch/>
        </p:blipFill>
        <p:spPr>
          <a:xfrm>
            <a:off x="6397571" y="2562204"/>
            <a:ext cx="2363102" cy="1620846"/>
          </a:xfrm>
          <a:prstGeom prst="rect">
            <a:avLst/>
          </a:prstGeom>
        </p:spPr>
      </p:pic>
      <p:pic>
        <p:nvPicPr>
          <p:cNvPr id="7" name="Picture 7" descr="A picture containing person, indoor, group, people&#10;&#10;Description automatically generated">
            <a:extLst>
              <a:ext uri="{FF2B5EF4-FFF2-40B4-BE49-F238E27FC236}">
                <a16:creationId xmlns="" xmlns:a16="http://schemas.microsoft.com/office/drawing/2014/main" id="{99BCC51A-2366-4443-46B4-690C0EC7E78B}"/>
              </a:ext>
            </a:extLst>
          </p:cNvPr>
          <p:cNvPicPr>
            <a:picLocks noChangeAspect="1"/>
          </p:cNvPicPr>
          <p:nvPr/>
        </p:nvPicPr>
        <p:blipFill>
          <a:blip r:embed="rId5"/>
          <a:stretch>
            <a:fillRect/>
          </a:stretch>
        </p:blipFill>
        <p:spPr>
          <a:xfrm>
            <a:off x="7036628" y="4185149"/>
            <a:ext cx="1726575" cy="1737254"/>
          </a:xfrm>
          <a:prstGeom prst="rect">
            <a:avLst/>
          </a:prstGeom>
        </p:spPr>
      </p:pic>
      <p:sp>
        <p:nvSpPr>
          <p:cNvPr id="2" name="TextBox 1">
            <a:extLst>
              <a:ext uri="{FF2B5EF4-FFF2-40B4-BE49-F238E27FC236}">
                <a16:creationId xmlns="" xmlns:a16="http://schemas.microsoft.com/office/drawing/2014/main" id="{B1969C0B-4968-F53E-0DCD-C766ED8584D5}"/>
              </a:ext>
            </a:extLst>
          </p:cNvPr>
          <p:cNvSpPr txBox="1"/>
          <p:nvPr/>
        </p:nvSpPr>
        <p:spPr>
          <a:xfrm>
            <a:off x="1068916" y="75141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 xmlns:a16="http://schemas.microsoft.com/office/drawing/2014/main" id="{B3A32807-8212-F0CE-15F6-6A074F827050}"/>
              </a:ext>
            </a:extLst>
          </p:cNvPr>
          <p:cNvSpPr txBox="1"/>
          <p:nvPr/>
        </p:nvSpPr>
        <p:spPr>
          <a:xfrm>
            <a:off x="211667" y="3884083"/>
            <a:ext cx="2434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Our Services : -</a:t>
            </a:r>
            <a:endParaRPr lang="en-US"/>
          </a:p>
        </p:txBody>
      </p:sp>
      <p:sp>
        <p:nvSpPr>
          <p:cNvPr id="12" name="TextBox 11">
            <a:extLst>
              <a:ext uri="{FF2B5EF4-FFF2-40B4-BE49-F238E27FC236}">
                <a16:creationId xmlns="" xmlns:a16="http://schemas.microsoft.com/office/drawing/2014/main" id="{BF6A6FC0-7434-6175-933D-50EE9ADB165B}"/>
              </a:ext>
            </a:extLst>
          </p:cNvPr>
          <p:cNvSpPr txBox="1"/>
          <p:nvPr/>
        </p:nvSpPr>
        <p:spPr>
          <a:xfrm>
            <a:off x="391584" y="4254499"/>
            <a:ext cx="41804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ATAL TINKERING LAB</a:t>
            </a:r>
            <a:endParaRPr lang="en-US"/>
          </a:p>
          <a:p>
            <a:pPr marL="285750" indent="-285750">
              <a:buFont typeface="Arial"/>
              <a:buChar char="•"/>
            </a:pPr>
            <a:r>
              <a:rPr lang="en-US">
                <a:cs typeface="Calibri"/>
              </a:rPr>
              <a:t>STEM TINKERING LAB</a:t>
            </a:r>
          </a:p>
          <a:p>
            <a:pPr marL="285750" indent="-285750">
              <a:buFont typeface="Arial"/>
              <a:buChar char="•"/>
            </a:pPr>
            <a:r>
              <a:rPr lang="en-US">
                <a:cs typeface="Calibri"/>
              </a:rPr>
              <a:t>DRONE LAB</a:t>
            </a:r>
          </a:p>
          <a:p>
            <a:pPr marL="285750" indent="-285750">
              <a:buFont typeface="Arial"/>
              <a:buChar char="•"/>
            </a:pPr>
            <a:r>
              <a:rPr lang="en-US">
                <a:cs typeface="Calibri"/>
              </a:rPr>
              <a:t>ROBOTICS TRAINING </a:t>
            </a:r>
          </a:p>
          <a:p>
            <a:pPr marL="285750" indent="-285750">
              <a:buFont typeface="Arial"/>
              <a:buChar char="•"/>
            </a:pPr>
            <a:r>
              <a:rPr lang="en-US">
                <a:cs typeface="Calibri"/>
              </a:rPr>
              <a:t>DRONE TRAINING</a:t>
            </a:r>
          </a:p>
          <a:p>
            <a:pPr marL="285750" indent="-285750">
              <a:buFont typeface="Arial"/>
              <a:buChar char="•"/>
            </a:pPr>
            <a:r>
              <a:rPr lang="en-US">
                <a:cs typeface="Calibri"/>
              </a:rPr>
              <a:t>CUSTOMIZED DRONE ASSEMBLY</a:t>
            </a:r>
          </a:p>
        </p:txBody>
      </p:sp>
    </p:spTree>
    <p:extLst>
      <p:ext uri="{BB962C8B-B14F-4D97-AF65-F5344CB8AC3E}">
        <p14:creationId xmlns:p14="http://schemas.microsoft.com/office/powerpoint/2010/main" val="30654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 xmlns:a16="http://schemas.microsoft.com/office/drawing/2014/main" id="{3531F3B1-54FF-0D8D-7128-B619D225D14D}"/>
              </a:ext>
            </a:extLst>
          </p:cNvPr>
          <p:cNvPicPr>
            <a:picLocks noChangeAspect="1"/>
          </p:cNvPicPr>
          <p:nvPr/>
        </p:nvPicPr>
        <p:blipFill rotWithShape="1">
          <a:blip r:embed="rId2"/>
          <a:srcRect l="10983" r="2" b="2"/>
          <a:stretch/>
        </p:blipFill>
        <p:spPr>
          <a:xfrm>
            <a:off x="20" y="1282"/>
            <a:ext cx="9143980" cy="6856718"/>
          </a:xfrm>
          <a:prstGeom prst="rect">
            <a:avLst/>
          </a:prstGeom>
        </p:spPr>
      </p:pic>
      <p:sp>
        <p:nvSpPr>
          <p:cNvPr id="4" name="TextBox 3">
            <a:extLst>
              <a:ext uri="{FF2B5EF4-FFF2-40B4-BE49-F238E27FC236}">
                <a16:creationId xmlns="" xmlns:a16="http://schemas.microsoft.com/office/drawing/2014/main" id="{A558E659-8675-C4FA-686C-14F2693961D7}"/>
              </a:ext>
            </a:extLst>
          </p:cNvPr>
          <p:cNvSpPr txBox="1"/>
          <p:nvPr/>
        </p:nvSpPr>
        <p:spPr>
          <a:xfrm>
            <a:off x="3259666" y="155575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 xmlns:a16="http://schemas.microsoft.com/office/drawing/2014/main" id="{A13B4B21-CC2D-7DCD-9A21-935725EC3802}"/>
              </a:ext>
            </a:extLst>
          </p:cNvPr>
          <p:cNvSpPr txBox="1"/>
          <p:nvPr/>
        </p:nvSpPr>
        <p:spPr>
          <a:xfrm>
            <a:off x="264583" y="698500"/>
            <a:ext cx="61700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Let's start</a:t>
            </a:r>
            <a:r>
              <a:rPr lang="en-US">
                <a:cs typeface="Calibri"/>
              </a:rPr>
              <a:t> </a:t>
            </a:r>
            <a:r>
              <a:rPr lang="en-US" sz="6000">
                <a:cs typeface="Calibri"/>
              </a:rPr>
              <a:t>Tinkering</a:t>
            </a:r>
            <a:endParaRPr lang="en-US" sz="6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 name="Rectangle 411">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 xmlns:a16="http://schemas.microsoft.com/office/drawing/2014/main" id="{B19D093C-27FB-4032-B282-42C4563F2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6" name="Group 415">
            <a:extLst>
              <a:ext uri="{FF2B5EF4-FFF2-40B4-BE49-F238E27FC236}">
                <a16:creationId xmlns="" xmlns:a16="http://schemas.microsoft.com/office/drawing/2014/main" id="{35EE815E-1BD3-4777-B652-6D98825BF66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75467" y="681628"/>
            <a:ext cx="846288" cy="847206"/>
            <a:chOff x="668003" y="1684057"/>
            <a:chExt cx="1128382" cy="847206"/>
          </a:xfrm>
        </p:grpSpPr>
        <p:sp>
          <p:nvSpPr>
            <p:cNvPr id="417" name="Freeform 5">
              <a:extLst>
                <a:ext uri="{FF2B5EF4-FFF2-40B4-BE49-F238E27FC236}">
                  <a16:creationId xmlns="" xmlns:a16="http://schemas.microsoft.com/office/drawing/2014/main" id="{E6692982-4A7D-4392-87CD-F0CD4B027DD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18" name="Freeform 5">
              <a:extLst>
                <a:ext uri="{FF2B5EF4-FFF2-40B4-BE49-F238E27FC236}">
                  <a16:creationId xmlns="" xmlns:a16="http://schemas.microsoft.com/office/drawing/2014/main" id="{196485F7-F277-4123-AC53-98EA4C858774}"/>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 xmlns:a16="http://schemas.microsoft.com/office/drawing/2014/main" id="{BC1F4234-992F-0FA9-F47B-FB18B44512AB}"/>
              </a:ext>
            </a:extLst>
          </p:cNvPr>
          <p:cNvSpPr txBox="1"/>
          <p:nvPr/>
        </p:nvSpPr>
        <p:spPr>
          <a:xfrm>
            <a:off x="575467" y="1166932"/>
            <a:ext cx="2686555"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200" kern="1200" cap="all">
                <a:solidFill>
                  <a:schemeClr val="bg1"/>
                </a:solidFill>
                <a:latin typeface="+mj-lt"/>
                <a:ea typeface="+mj-ea"/>
                <a:cs typeface="+mj-cs"/>
              </a:rPr>
              <a:t>robotics</a:t>
            </a:r>
            <a:endParaRPr lang="en-US" sz="4200" kern="1200">
              <a:solidFill>
                <a:schemeClr val="bg1"/>
              </a:solidFill>
              <a:latin typeface="+mj-lt"/>
              <a:ea typeface="+mj-ea"/>
              <a:cs typeface="+mj-cs"/>
            </a:endParaRPr>
          </a:p>
        </p:txBody>
      </p:sp>
      <p:sp>
        <p:nvSpPr>
          <p:cNvPr id="4" name="TextBox 3">
            <a:extLst>
              <a:ext uri="{FF2B5EF4-FFF2-40B4-BE49-F238E27FC236}">
                <a16:creationId xmlns="" xmlns:a16="http://schemas.microsoft.com/office/drawing/2014/main" id="{C502B180-B003-51B7-51F6-347F27EC8874}"/>
              </a:ext>
            </a:extLst>
          </p:cNvPr>
          <p:cNvSpPr txBox="1"/>
          <p:nvPr/>
        </p:nvSpPr>
        <p:spPr>
          <a:xfrm>
            <a:off x="3884065" y="838850"/>
            <a:ext cx="4922740" cy="467129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100" dirty="0"/>
              <a:t>Robotics is the combination of engineering, science and technology that produces a machine called robot.</a:t>
            </a:r>
          </a:p>
          <a:p>
            <a:pPr indent="-228600">
              <a:lnSpc>
                <a:spcPct val="90000"/>
              </a:lnSpc>
              <a:spcAft>
                <a:spcPts val="600"/>
              </a:spcAft>
              <a:buFont typeface="Arial" panose="020B0604020202020204" pitchFamily="34" charset="0"/>
              <a:buChar char="•"/>
            </a:pPr>
            <a:r>
              <a:rPr lang="en-US" sz="2100" dirty="0"/>
              <a:t>It is a machine that is programmed to perform the given tasks and gather information from its </a:t>
            </a:r>
            <a:r>
              <a:rPr lang="en-US" sz="2100" dirty="0" smtClean="0"/>
              <a:t>surroundings</a:t>
            </a:r>
          </a:p>
          <a:p>
            <a:pPr indent="-228600">
              <a:lnSpc>
                <a:spcPct val="90000"/>
              </a:lnSpc>
              <a:spcAft>
                <a:spcPts val="600"/>
              </a:spcAft>
              <a:buFont typeface="Arial" panose="020B0604020202020204" pitchFamily="34" charset="0"/>
              <a:buChar char="•"/>
            </a:pPr>
            <a:r>
              <a:rPr lang="en-US" sz="2100" dirty="0" smtClean="0"/>
              <a:t>a </a:t>
            </a:r>
            <a:r>
              <a:rPr lang="en-US" sz="2100" dirty="0"/>
              <a:t>branch of engineering that involves the conception, design, manufacture and operation of robots. The objective of the robotics field is to create intelligent machines that can assist humans in a variety of ways</a:t>
            </a:r>
            <a:r>
              <a:rPr lang="en-US" sz="2100" dirty="0" smtClean="0"/>
              <a:t>.</a:t>
            </a:r>
            <a:endParaRPr lang="en-US" sz="2100" dirty="0"/>
          </a:p>
        </p:txBody>
      </p:sp>
      <p:pic>
        <p:nvPicPr>
          <p:cNvPr id="9" name="Picture 8"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2"/>
          <a:stretch>
            <a:fillRect/>
          </a:stretch>
        </p:blipFill>
        <p:spPr>
          <a:xfrm>
            <a:off x="5602817" y="427622"/>
            <a:ext cx="3484033" cy="637005"/>
          </a:xfrm>
          <a:prstGeom prst="rect">
            <a:avLst/>
          </a:prstGeom>
        </p:spPr>
      </p:pic>
    </p:spTree>
    <p:extLst>
      <p:ext uri="{BB962C8B-B14F-4D97-AF65-F5344CB8AC3E}">
        <p14:creationId xmlns:p14="http://schemas.microsoft.com/office/powerpoint/2010/main" val="256867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 xmlns:a16="http://schemas.microsoft.com/office/drawing/2014/main" id="{65860926-162F-0D2A-4CD0-1B7341FE5AA8}"/>
              </a:ext>
            </a:extLst>
          </p:cNvPr>
          <p:cNvSpPr txBox="1"/>
          <p:nvPr/>
        </p:nvSpPr>
        <p:spPr>
          <a:xfrm>
            <a:off x="575467" y="1289146"/>
            <a:ext cx="3115220" cy="42797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700" kern="1200" cap="all">
                <a:solidFill>
                  <a:schemeClr val="bg1"/>
                </a:solidFill>
                <a:latin typeface="+mj-lt"/>
                <a:ea typeface="+mj-ea"/>
                <a:cs typeface="+mj-cs"/>
              </a:rPr>
              <a:t>Laws of robotics:</a:t>
            </a:r>
          </a:p>
        </p:txBody>
      </p:sp>
      <p:grpSp>
        <p:nvGrpSpPr>
          <p:cNvPr id="29" name="Group 28">
            <a:extLst>
              <a:ext uri="{FF2B5EF4-FFF2-40B4-BE49-F238E27FC236}">
                <a16:creationId xmlns="" xmlns:a16="http://schemas.microsoft.com/office/drawing/2014/main" id="{E12BF2FB-8A96-4B53-86A0-04755C545EB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577275" y="681628"/>
            <a:ext cx="1171701" cy="1172973"/>
            <a:chOff x="7493121" y="1000124"/>
            <a:chExt cx="1562267" cy="1172973"/>
          </a:xfrm>
        </p:grpSpPr>
        <p:sp>
          <p:nvSpPr>
            <p:cNvPr id="30" name="Freeform 5">
              <a:extLst>
                <a:ext uri="{FF2B5EF4-FFF2-40B4-BE49-F238E27FC236}">
                  <a16:creationId xmlns="" xmlns:a16="http://schemas.microsoft.com/office/drawing/2014/main" id="{893D4739-55F8-4E73-8F98-AF42D54BD4A7}"/>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 xmlns:a16="http://schemas.microsoft.com/office/drawing/2014/main" id="{A1AA190F-FB42-4BED-8AA1-A5A01B43C916}"/>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 xmlns:a16="http://schemas.microsoft.com/office/drawing/2014/main" id="{A8734B9C-5BAB-A6CD-BE2D-793B21401259}"/>
              </a:ext>
            </a:extLst>
          </p:cNvPr>
          <p:cNvSpPr txBox="1"/>
          <p:nvPr/>
        </p:nvSpPr>
        <p:spPr>
          <a:xfrm>
            <a:off x="4885605" y="1854601"/>
            <a:ext cx="3688366" cy="41965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b="1"/>
              <a:t>Law 1:</a:t>
            </a:r>
            <a:r>
              <a:rPr lang="en-US" sz="1600"/>
              <a:t>  A robot may not injure a human being or through inaction, allow a human being to come to harm</a:t>
            </a:r>
          </a:p>
          <a:p>
            <a:pPr indent="-228600">
              <a:lnSpc>
                <a:spcPct val="90000"/>
              </a:lnSpc>
              <a:spcAft>
                <a:spcPts val="600"/>
              </a:spcAft>
              <a:buFont typeface="Arial" panose="020B0604020202020204" pitchFamily="34" charset="0"/>
              <a:buChar char="•"/>
            </a:pPr>
            <a:r>
              <a:rPr lang="en-US" sz="1600" b="1"/>
              <a:t>Law 2:</a:t>
            </a:r>
            <a:r>
              <a:rPr lang="en-US" sz="1600"/>
              <a:t> A robot must obey orders given to it by human beings, except where such orders would conflict with the first law</a:t>
            </a:r>
          </a:p>
          <a:p>
            <a:pPr indent="-228600">
              <a:lnSpc>
                <a:spcPct val="90000"/>
              </a:lnSpc>
              <a:spcAft>
                <a:spcPts val="600"/>
              </a:spcAft>
              <a:buFont typeface="Arial" panose="020B0604020202020204" pitchFamily="34" charset="0"/>
              <a:buChar char="•"/>
            </a:pPr>
            <a:r>
              <a:rPr lang="en-US" sz="1600" b="1"/>
              <a:t>Law 3:</a:t>
            </a:r>
            <a:r>
              <a:rPr lang="en-US" sz="1600"/>
              <a:t> A robot must protect its own existence as long as such protection does not conflict with the first law.</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p:txBody>
      </p:sp>
      <p:pic>
        <p:nvPicPr>
          <p:cNvPr id="9" name="Picture 8"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2"/>
          <a:stretch>
            <a:fillRect/>
          </a:stretch>
        </p:blipFill>
        <p:spPr>
          <a:xfrm>
            <a:off x="5602817" y="440322"/>
            <a:ext cx="3484033" cy="637005"/>
          </a:xfrm>
          <a:prstGeom prst="rect">
            <a:avLst/>
          </a:prstGeom>
        </p:spPr>
      </p:pic>
    </p:spTree>
    <p:extLst>
      <p:ext uri="{BB962C8B-B14F-4D97-AF65-F5344CB8AC3E}">
        <p14:creationId xmlns:p14="http://schemas.microsoft.com/office/powerpoint/2010/main" val="31453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 xmlns:a16="http://schemas.microsoft.com/office/drawing/2014/main" id="{976BB495-186F-7F16-9910-EDE53F943109}"/>
              </a:ext>
            </a:extLst>
          </p:cNvPr>
          <p:cNvSpPr txBox="1"/>
          <p:nvPr/>
        </p:nvSpPr>
        <p:spPr>
          <a:xfrm>
            <a:off x="575467" y="1030286"/>
            <a:ext cx="3115220" cy="217409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kern="1200" cap="all">
                <a:solidFill>
                  <a:schemeClr val="bg1"/>
                </a:solidFill>
                <a:latin typeface="+mj-lt"/>
                <a:ea typeface="+mj-ea"/>
                <a:cs typeface="+mj-cs"/>
              </a:rPr>
              <a:t>Types of robots ?</a:t>
            </a:r>
          </a:p>
        </p:txBody>
      </p:sp>
      <p:grpSp>
        <p:nvGrpSpPr>
          <p:cNvPr id="32" name="Group 31">
            <a:extLst>
              <a:ext uri="{FF2B5EF4-FFF2-40B4-BE49-F238E27FC236}">
                <a16:creationId xmlns="" xmlns:a16="http://schemas.microsoft.com/office/drawing/2014/main" id="{C9888C69-11CC-40BA-BABF-F9B7E11C915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33" name="Freeform 5">
              <a:extLst>
                <a:ext uri="{FF2B5EF4-FFF2-40B4-BE49-F238E27FC236}">
                  <a16:creationId xmlns="" xmlns:a16="http://schemas.microsoft.com/office/drawing/2014/main" id="{737D08C8-52AD-4B7E-A217-E28E1AF008C4}"/>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 xmlns:a16="http://schemas.microsoft.com/office/drawing/2014/main" id="{0ED11528-93DA-433F-9B3C-21106EFDBB66}"/>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 xmlns:a16="http://schemas.microsoft.com/office/drawing/2014/main" id="{63EEDF21-2F35-C5EF-0CC0-FEE4FF384EDB}"/>
              </a:ext>
            </a:extLst>
          </p:cNvPr>
          <p:cNvSpPr txBox="1"/>
          <p:nvPr/>
        </p:nvSpPr>
        <p:spPr>
          <a:xfrm>
            <a:off x="575467" y="3428999"/>
            <a:ext cx="3056291" cy="27412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solidFill>
                  <a:schemeClr val="bg1"/>
                </a:solidFill>
              </a:rPr>
              <a:t>Industrial Robots</a:t>
            </a:r>
          </a:p>
          <a:p>
            <a:pPr marL="285750" indent="-228600">
              <a:lnSpc>
                <a:spcPct val="90000"/>
              </a:lnSpc>
              <a:spcAft>
                <a:spcPts val="600"/>
              </a:spcAft>
              <a:buFont typeface="Arial" panose="020B0604020202020204" pitchFamily="34" charset="0"/>
              <a:buChar char="•"/>
            </a:pPr>
            <a:r>
              <a:rPr lang="en-US" sz="1700">
                <a:solidFill>
                  <a:schemeClr val="bg1"/>
                </a:solidFill>
              </a:rPr>
              <a:t>Educational Robots</a:t>
            </a:r>
          </a:p>
          <a:p>
            <a:pPr marL="285750" indent="-228600">
              <a:lnSpc>
                <a:spcPct val="90000"/>
              </a:lnSpc>
              <a:spcAft>
                <a:spcPts val="600"/>
              </a:spcAft>
              <a:buFont typeface="Arial" panose="020B0604020202020204" pitchFamily="34" charset="0"/>
              <a:buChar char="•"/>
            </a:pPr>
            <a:r>
              <a:rPr lang="en-US" sz="1700">
                <a:solidFill>
                  <a:schemeClr val="bg1"/>
                </a:solidFill>
              </a:rPr>
              <a:t>Mobile Robots</a:t>
            </a:r>
          </a:p>
          <a:p>
            <a:pPr marL="285750" indent="-228600">
              <a:lnSpc>
                <a:spcPct val="90000"/>
              </a:lnSpc>
              <a:spcAft>
                <a:spcPts val="600"/>
              </a:spcAft>
              <a:buFont typeface="Arial" panose="020B0604020202020204" pitchFamily="34" charset="0"/>
              <a:buChar char="•"/>
            </a:pPr>
            <a:r>
              <a:rPr lang="en-US" sz="1700">
                <a:solidFill>
                  <a:schemeClr val="bg1"/>
                </a:solidFill>
              </a:rPr>
              <a:t>Autonomous Robots</a:t>
            </a:r>
          </a:p>
          <a:p>
            <a:pPr marL="285750" indent="-228600">
              <a:lnSpc>
                <a:spcPct val="90000"/>
              </a:lnSpc>
              <a:spcAft>
                <a:spcPts val="600"/>
              </a:spcAft>
              <a:buFont typeface="Arial" panose="020B0604020202020204" pitchFamily="34" charset="0"/>
              <a:buChar char="•"/>
            </a:pPr>
            <a:r>
              <a:rPr lang="en-US" sz="1700">
                <a:solidFill>
                  <a:schemeClr val="bg1"/>
                </a:solidFill>
              </a:rPr>
              <a:t>UAV</a:t>
            </a:r>
          </a:p>
        </p:txBody>
      </p:sp>
      <p:pic>
        <p:nvPicPr>
          <p:cNvPr id="4" name="Picture 4" descr="A picture containing automaton&#10;&#10;Description automatically generated">
            <a:extLst>
              <a:ext uri="{FF2B5EF4-FFF2-40B4-BE49-F238E27FC236}">
                <a16:creationId xmlns="" xmlns:a16="http://schemas.microsoft.com/office/drawing/2014/main" id="{0E019045-5F28-B65A-6816-8C8E0164F573}"/>
              </a:ext>
            </a:extLst>
          </p:cNvPr>
          <p:cNvPicPr>
            <a:picLocks noChangeAspect="1"/>
          </p:cNvPicPr>
          <p:nvPr/>
        </p:nvPicPr>
        <p:blipFill>
          <a:blip r:embed="rId2"/>
          <a:stretch>
            <a:fillRect/>
          </a:stretch>
        </p:blipFill>
        <p:spPr>
          <a:xfrm>
            <a:off x="4601892" y="2062764"/>
            <a:ext cx="4592822" cy="2393347"/>
          </a:xfrm>
          <a:prstGeom prst="rect">
            <a:avLst/>
          </a:prstGeom>
        </p:spPr>
      </p:pic>
      <p:pic>
        <p:nvPicPr>
          <p:cNvPr id="10" name="Picture 9" descr="A picture containing graphical user interface&#10;&#10;Description automatically generated">
            <a:extLst>
              <a:ext uri="{FF2B5EF4-FFF2-40B4-BE49-F238E27FC236}">
                <a16:creationId xmlns="" xmlns:a16="http://schemas.microsoft.com/office/drawing/2014/main" id="{E4C511EC-23A1-E80C-8ECD-CCAE812CD769}"/>
              </a:ext>
            </a:extLst>
          </p:cNvPr>
          <p:cNvPicPr>
            <a:picLocks noChangeAspect="1"/>
          </p:cNvPicPr>
          <p:nvPr/>
        </p:nvPicPr>
        <p:blipFill>
          <a:blip r:embed="rId3"/>
          <a:stretch>
            <a:fillRect/>
          </a:stretch>
        </p:blipFill>
        <p:spPr>
          <a:xfrm>
            <a:off x="5602817" y="440322"/>
            <a:ext cx="3484033" cy="637005"/>
          </a:xfrm>
          <a:prstGeom prst="rect">
            <a:avLst/>
          </a:prstGeom>
        </p:spPr>
      </p:pic>
    </p:spTree>
    <p:extLst>
      <p:ext uri="{BB962C8B-B14F-4D97-AF65-F5344CB8AC3E}">
        <p14:creationId xmlns:p14="http://schemas.microsoft.com/office/powerpoint/2010/main" val="21810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 xmlns:a16="http://schemas.microsoft.com/office/drawing/2014/main" id="{16F9E488-0718-4E1E-9D12-26779F6062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09BE6F6B-19BD-443C-8FB0-FA45F13F95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 xmlns:a16="http://schemas.microsoft.com/office/drawing/2014/main" id="{BEDF0663-65B7-626B-9EEF-478CF2BE500A}"/>
              </a:ext>
            </a:extLst>
          </p:cNvPr>
          <p:cNvSpPr txBox="1"/>
          <p:nvPr/>
        </p:nvSpPr>
        <p:spPr>
          <a:xfrm>
            <a:off x="179649" y="1487285"/>
            <a:ext cx="4904009" cy="287798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6300" b="1" kern="1200" cap="all" dirty="0">
                <a:solidFill>
                  <a:schemeClr val="bg1"/>
                </a:solidFill>
                <a:latin typeface="+mj-lt"/>
                <a:ea typeface="+mj-ea"/>
                <a:cs typeface="+mj-cs"/>
              </a:rPr>
              <a:t>Advantages</a:t>
            </a:r>
            <a:r>
              <a:rPr lang="en-US" sz="6300" kern="1200" cap="all" dirty="0">
                <a:solidFill>
                  <a:schemeClr val="bg1"/>
                </a:solidFill>
                <a:latin typeface="+mj-lt"/>
                <a:ea typeface="+mj-ea"/>
                <a:cs typeface="+mj-cs"/>
              </a:rPr>
              <a:t> of Robotics</a:t>
            </a:r>
          </a:p>
        </p:txBody>
      </p:sp>
      <p:grpSp>
        <p:nvGrpSpPr>
          <p:cNvPr id="27" name="Group 26">
            <a:extLst>
              <a:ext uri="{FF2B5EF4-FFF2-40B4-BE49-F238E27FC236}">
                <a16:creationId xmlns="" xmlns:a16="http://schemas.microsoft.com/office/drawing/2014/main" id="{C0E9D773-7FEB-49A7-9CC0-76B8FC8956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80060" y="640080"/>
            <a:ext cx="846286" cy="847206"/>
            <a:chOff x="5307830" y="325570"/>
            <a:chExt cx="1128382" cy="847206"/>
          </a:xfrm>
        </p:grpSpPr>
        <p:sp>
          <p:nvSpPr>
            <p:cNvPr id="28" name="Freeform 5">
              <a:extLst>
                <a:ext uri="{FF2B5EF4-FFF2-40B4-BE49-F238E27FC236}">
                  <a16:creationId xmlns="" xmlns:a16="http://schemas.microsoft.com/office/drawing/2014/main" id="{38E76DE4-15F2-442B-A21D-7E4E54A015E6}"/>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 xmlns:a16="http://schemas.microsoft.com/office/drawing/2014/main" id="{1AE5C0EE-AE74-4F67-BE75-9859C73C4B0B}"/>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4" descr="A picture containing graphical user interface&#10;&#10;Description automatically generated">
            <a:extLst>
              <a:ext uri="{FF2B5EF4-FFF2-40B4-BE49-F238E27FC236}">
                <a16:creationId xmlns="" xmlns:a16="http://schemas.microsoft.com/office/drawing/2014/main" id="{CD064627-02C7-0DB8-7A92-0A1EF5B68D08}"/>
              </a:ext>
            </a:extLst>
          </p:cNvPr>
          <p:cNvPicPr>
            <a:picLocks noChangeAspect="1"/>
          </p:cNvPicPr>
          <p:nvPr/>
        </p:nvPicPr>
        <p:blipFill>
          <a:blip r:embed="rId2"/>
          <a:stretch>
            <a:fillRect/>
          </a:stretch>
        </p:blipFill>
        <p:spPr>
          <a:xfrm>
            <a:off x="5348503" y="2421502"/>
            <a:ext cx="4137254" cy="1679441"/>
          </a:xfrm>
          <a:prstGeom prst="rect">
            <a:avLst/>
          </a:prstGeom>
        </p:spPr>
      </p:pic>
      <p:pic>
        <p:nvPicPr>
          <p:cNvPr id="9" name="Picture 5" descr="A picture containing graphical user interface&#10;&#10;Description automatically generated">
            <a:extLst>
              <a:ext uri="{FF2B5EF4-FFF2-40B4-BE49-F238E27FC236}">
                <a16:creationId xmlns="" xmlns:a16="http://schemas.microsoft.com/office/drawing/2014/main" id="{278879F8-93AC-95AB-C5C1-3BF7A1976C01}"/>
              </a:ext>
            </a:extLst>
          </p:cNvPr>
          <p:cNvPicPr>
            <a:picLocks noChangeAspect="1"/>
          </p:cNvPicPr>
          <p:nvPr/>
        </p:nvPicPr>
        <p:blipFill>
          <a:blip r:embed="rId3"/>
          <a:stretch>
            <a:fillRect/>
          </a:stretch>
        </p:blipFill>
        <p:spPr>
          <a:xfrm>
            <a:off x="5613401" y="393756"/>
            <a:ext cx="3484033" cy="637005"/>
          </a:xfrm>
          <a:prstGeom prst="rect">
            <a:avLst/>
          </a:prstGeom>
        </p:spPr>
      </p:pic>
    </p:spTree>
    <p:extLst>
      <p:ext uri="{BB962C8B-B14F-4D97-AF65-F5344CB8AC3E}">
        <p14:creationId xmlns:p14="http://schemas.microsoft.com/office/powerpoint/2010/main" val="98787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7684</TotalTime>
  <Words>462</Words>
  <Application>Microsoft Office PowerPoint</Application>
  <PresentationFormat>On-screen Show (4:3)</PresentationFormat>
  <Paragraphs>134</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Mr. PRINCE KALRA</vt:lpstr>
      <vt:lpstr>PowerPoint Presentation</vt:lpstr>
      <vt:lpstr>PowerPoint Presentation</vt:lpstr>
      <vt:lpstr>PowerPoint Presentation</vt:lpstr>
      <vt:lpstr>PowerPoint Presentation</vt:lpstr>
      <vt:lpstr>PowerPoint Presentation</vt:lpstr>
      <vt:lpstr>PowerPoint Presentation</vt:lpstr>
      <vt:lpstr>What is ARDUINO?</vt:lpstr>
      <vt:lpstr>PowerPoint Presentation</vt:lpstr>
      <vt:lpstr>PowerPoint Presentation</vt:lpstr>
      <vt:lpstr>PowerPoint Presentation</vt:lpstr>
      <vt:lpstr>PowerPoint Presentation</vt:lpstr>
      <vt:lpstr>PowerPoint Presentation</vt:lpstr>
      <vt:lpstr>PowerPoint Presentation</vt:lpstr>
      <vt:lpstr>Arduino  Integrated Development Environment (IDE)</vt:lpstr>
      <vt:lpstr>SYNTAX</vt:lpstr>
      <vt:lpstr>Arduino Uno and sensors</vt:lpstr>
      <vt:lpstr>What is a sensor?</vt:lpstr>
      <vt:lpstr>Ultrasonic sensor  This sensor measures distance using sound waves which bounce back to the sensor</vt:lpstr>
      <vt:lpstr>LED a light-emitting diode (a semiconductor diode which glows when a voltage is applied). "light sources can be fluorescent tubes, optical fibres, or LEDs"</vt:lpstr>
      <vt:lpstr> Buzzer  A buzzer or beeper is an audio signaling device, which may be mechanical, electromechanical, or piezoelectric (piezo for short). </vt:lpstr>
      <vt:lpstr>LDR  LDR (Light Dependent Resistor) as the name states is a special type of resistor that works on the photoconductivity principle </vt:lpstr>
      <vt:lpstr>PUMP DC powered pumps use direct current from motor, battery, or solar power to move fluid in a variety of ways.</vt:lpstr>
      <vt:lpstr>Infrared  sensor  IR sensor is an electronic device, that emits the light in order to sense some object of the surroundings. An IR sensor can measure the heat of an object as well as detects the motion. Usually, in the infrared spectrum, all the objects radiate some form of thermal radiation. These types of radiations are invisible to our eyes, but infrared sensor can detect these radiations.</vt:lpstr>
      <vt:lpstr>Relay Module It can be used to control various appliances and other types of equipment with a large current. It can be controlled directly with 3.3V or 5V logic signals from a microcontroller GND – Connect 0V to this pin. IN1 – Controls relay 1, active Low Relay will turn on when this input goes below about 2.0V IN2 – Controls relay 2, active Low Relay will turn on when this input goes below about 2.0V VCC – Connect 5V to this pin. Is used to power the optocouplers</vt:lpstr>
      <vt:lpstr>Motor Driver   Motor Driver Module is a high power motor driver perfect for driving DC Motors and Stepper Motors. It uses the popular L298 motor driver IC and has the onboard 5V regulator which it can supply to an external circuit. It can control up to 4 DC motors, or 2 DC motors with directional and speed control</vt:lpstr>
      <vt:lpstr>HC 05 (BLUETOOTH MODULE)   The HC-05 module is a Bluetooth SPP (Serial Port Protocol) module, which means it communicates with the Arduino via the Serial Communication</vt:lpstr>
      <vt:lpstr>Soil Mosture Sensor   The HC-05 module is a Bluetooth SPP (Serial Port Protocol) module, which means it communicates with the Arduino via the Serial Communication</vt:lpstr>
      <vt:lpstr>BREADBOARD breadboard is a solderless device for temporary prototype with electronics and test circuit designs.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USES OF ARDUINO</dc:title>
  <dc:creator>my</dc:creator>
  <cp:lastModifiedBy>Prince</cp:lastModifiedBy>
  <cp:revision>179</cp:revision>
  <dcterms:created xsi:type="dcterms:W3CDTF">2021-06-05T21:16:35Z</dcterms:created>
  <dcterms:modified xsi:type="dcterms:W3CDTF">2024-02-01T06:26:57Z</dcterms:modified>
</cp:coreProperties>
</file>